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3" r:id="rId3"/>
    <p:sldId id="274" r:id="rId4"/>
    <p:sldId id="271" r:id="rId5"/>
    <p:sldId id="265" r:id="rId6"/>
    <p:sldId id="266" r:id="rId7"/>
    <p:sldId id="267" r:id="rId8"/>
    <p:sldId id="268" r:id="rId9"/>
    <p:sldId id="269" r:id="rId10"/>
    <p:sldId id="275" r:id="rId11"/>
    <p:sldId id="277" r:id="rId12"/>
    <p:sldId id="278" r:id="rId13"/>
    <p:sldId id="279" r:id="rId14"/>
    <p:sldId id="280" r:id="rId15"/>
    <p:sldId id="281" r:id="rId16"/>
    <p:sldId id="276" r:id="rId17"/>
    <p:sldId id="258" r:id="rId18"/>
    <p:sldId id="259" r:id="rId19"/>
    <p:sldId id="260" r:id="rId20"/>
    <p:sldId id="261" r:id="rId21"/>
    <p:sldId id="262" r:id="rId22"/>
    <p:sldId id="282" r:id="rId23"/>
  </p:sldIdLst>
  <p:sldSz cx="9144000" cy="6858000" type="screen4x3"/>
  <p:notesSz cx="6858000" cy="9144000"/>
  <p:defaultTextStyle>
    <a:defPPr>
      <a:defRPr lang="en-US">
        <a:uFillTx/>
      </a:defRPr>
    </a:defPPr>
    <a:lvl1pPr algn="l" rtl="0" fontAlgn="base">
      <a:spcBef>
        <a:spcPct val="0"/>
      </a:spcBef>
      <a:spcAft>
        <a:spcPct val="0"/>
      </a:spcAft>
      <a:defRPr kern="1200">
        <a:solidFill>
          <a:schemeClr val="tx1"/>
        </a:solidFill>
        <a:uFillTx/>
        <a:latin typeface="Calibri" pitchFamily="34" charset="0"/>
        <a:ea typeface="+mn-ea"/>
        <a:cs typeface="Arial" charset="0"/>
      </a:defRPr>
    </a:lvl1pPr>
    <a:lvl2pPr marL="457200" algn="l" rtl="0" fontAlgn="base">
      <a:spcBef>
        <a:spcPct val="0"/>
      </a:spcBef>
      <a:spcAft>
        <a:spcPct val="0"/>
      </a:spcAft>
      <a:defRPr kern="1200">
        <a:solidFill>
          <a:schemeClr val="tx1"/>
        </a:solidFill>
        <a:uFillTx/>
        <a:latin typeface="Calibri" pitchFamily="34" charset="0"/>
        <a:ea typeface="+mn-ea"/>
        <a:cs typeface="Arial" charset="0"/>
      </a:defRPr>
    </a:lvl2pPr>
    <a:lvl3pPr marL="914400" algn="l" rtl="0" fontAlgn="base">
      <a:spcBef>
        <a:spcPct val="0"/>
      </a:spcBef>
      <a:spcAft>
        <a:spcPct val="0"/>
      </a:spcAft>
      <a:defRPr kern="1200">
        <a:solidFill>
          <a:schemeClr val="tx1"/>
        </a:solidFill>
        <a:uFillTx/>
        <a:latin typeface="Calibri" pitchFamily="34" charset="0"/>
        <a:ea typeface="+mn-ea"/>
        <a:cs typeface="Arial" charset="0"/>
      </a:defRPr>
    </a:lvl3pPr>
    <a:lvl4pPr marL="1371600" algn="l" rtl="0" fontAlgn="base">
      <a:spcBef>
        <a:spcPct val="0"/>
      </a:spcBef>
      <a:spcAft>
        <a:spcPct val="0"/>
      </a:spcAft>
      <a:defRPr kern="1200">
        <a:solidFill>
          <a:schemeClr val="tx1"/>
        </a:solidFill>
        <a:uFillTx/>
        <a:latin typeface="Calibri" pitchFamily="34" charset="0"/>
        <a:ea typeface="+mn-ea"/>
        <a:cs typeface="Arial" charset="0"/>
      </a:defRPr>
    </a:lvl4pPr>
    <a:lvl5pPr marL="1828800" algn="l" rtl="0" fontAlgn="base">
      <a:spcBef>
        <a:spcPct val="0"/>
      </a:spcBef>
      <a:spcAft>
        <a:spcPct val="0"/>
      </a:spcAft>
      <a:defRPr kern="1200">
        <a:solidFill>
          <a:schemeClr val="tx1"/>
        </a:solidFill>
        <a:uFillTx/>
        <a:latin typeface="Calibri" pitchFamily="34" charset="0"/>
        <a:ea typeface="+mn-ea"/>
        <a:cs typeface="Arial" charset="0"/>
      </a:defRPr>
    </a:lvl5pPr>
    <a:lvl6pPr marL="2286000" algn="l" defTabSz="914400" rtl="0" eaLnBrk="1" latinLnBrk="0" hangingPunct="1">
      <a:defRPr kern="1200">
        <a:solidFill>
          <a:schemeClr val="tx1"/>
        </a:solidFill>
        <a:uFillTx/>
        <a:latin typeface="Calibri" pitchFamily="34" charset="0"/>
        <a:ea typeface="+mn-ea"/>
        <a:cs typeface="Arial" charset="0"/>
      </a:defRPr>
    </a:lvl6pPr>
    <a:lvl7pPr marL="2743200" algn="l" defTabSz="914400" rtl="0" eaLnBrk="1" latinLnBrk="0" hangingPunct="1">
      <a:defRPr kern="1200">
        <a:solidFill>
          <a:schemeClr val="tx1"/>
        </a:solidFill>
        <a:uFillTx/>
        <a:latin typeface="Calibri" pitchFamily="34" charset="0"/>
        <a:ea typeface="+mn-ea"/>
        <a:cs typeface="Arial" charset="0"/>
      </a:defRPr>
    </a:lvl7pPr>
    <a:lvl8pPr marL="3200400" algn="l" defTabSz="914400" rtl="0" eaLnBrk="1" latinLnBrk="0" hangingPunct="1">
      <a:defRPr kern="1200">
        <a:solidFill>
          <a:schemeClr val="tx1"/>
        </a:solidFill>
        <a:uFillTx/>
        <a:latin typeface="Calibri" pitchFamily="34" charset="0"/>
        <a:ea typeface="+mn-ea"/>
        <a:cs typeface="Arial" charset="0"/>
      </a:defRPr>
    </a:lvl8pPr>
    <a:lvl9pPr marL="3657600" algn="l" defTabSz="914400" rtl="0" eaLnBrk="1" latinLnBrk="0" hangingPunct="1">
      <a:defRPr kern="1200">
        <a:solidFill>
          <a:schemeClr val="tx1"/>
        </a:solidFill>
        <a:uFillTx/>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3961" autoAdjust="0"/>
  </p:normalViewPr>
  <p:slideViewPr>
    <p:cSldViewPr showGuides="1">
      <p:cViewPr>
        <p:scale>
          <a:sx n="75" d="100"/>
          <a:sy n="75" d="100"/>
        </p:scale>
        <p:origin x="-1152" y="306"/>
      </p:cViewPr>
      <p:guideLst>
        <p:guide orient="horz" pos="139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knecht\Documents\Mode%20Funding%20Shift%20By%20Count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knecht\Documents\Mode%20Funding%20Shift%20By%20Count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la%20Wise\Google%20Drive\NRDC\Kern%20summer%202014\Final%20blog\char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Fresno COG RTP Spending</a:t>
            </a:r>
            <a:endParaRPr lang="en-US">
              <a:effectLst/>
            </a:endParaRPr>
          </a:p>
          <a:p>
            <a:pPr>
              <a:defRPr/>
            </a:pPr>
            <a:r>
              <a:rPr lang="en-US" sz="1400" b="1" i="0" baseline="0">
                <a:effectLst/>
              </a:rPr>
              <a:t>2011 vs. 2014</a:t>
            </a:r>
            <a:endParaRPr lang="en-US" sz="1400">
              <a:effectLst/>
            </a:endParaRPr>
          </a:p>
          <a:p>
            <a:pPr>
              <a:defRPr/>
            </a:pPr>
            <a:r>
              <a:rPr lang="en-US" sz="1000" b="1" i="0" baseline="0">
                <a:effectLst/>
              </a:rPr>
              <a:t>(millions)</a:t>
            </a:r>
            <a:endParaRPr lang="en-US" sz="1000">
              <a:effectLst/>
            </a:endParaRPr>
          </a:p>
        </c:rich>
      </c:tx>
      <c:layout/>
      <c:overlay val="0"/>
    </c:title>
    <c:autoTitleDeleted val="0"/>
    <c:plotArea>
      <c:layout/>
      <c:barChart>
        <c:barDir val="col"/>
        <c:grouping val="clustered"/>
        <c:varyColors val="0"/>
        <c:ser>
          <c:idx val="0"/>
          <c:order val="0"/>
          <c:tx>
            <c:strRef>
              <c:f>Sheet3!$C$4</c:f>
              <c:strCache>
                <c:ptCount val="1"/>
                <c:pt idx="0">
                  <c:v>2011</c:v>
                </c:pt>
              </c:strCache>
            </c:strRef>
          </c:tx>
          <c:invertIfNegative val="0"/>
          <c:cat>
            <c:strRef>
              <c:f>Sheet3!$B$5:$B$8</c:f>
              <c:strCache>
                <c:ptCount val="4"/>
                <c:pt idx="0">
                  <c:v>Streets &amp; Roads-Capacity Increasing</c:v>
                </c:pt>
                <c:pt idx="1">
                  <c:v>Streets &amp; Roads-Operations &amp; Maintenance</c:v>
                </c:pt>
                <c:pt idx="2">
                  <c:v>Active transportation</c:v>
                </c:pt>
                <c:pt idx="3">
                  <c:v>Transit</c:v>
                </c:pt>
              </c:strCache>
            </c:strRef>
          </c:cat>
          <c:val>
            <c:numRef>
              <c:f>Sheet3!$C$5:$C$8</c:f>
              <c:numCache>
                <c:formatCode>"$"#,##0_);[Red]\("$"#,##0\)</c:formatCode>
                <c:ptCount val="4"/>
                <c:pt idx="0">
                  <c:v>2749.555625</c:v>
                </c:pt>
                <c:pt idx="1">
                  <c:v>1480.8259619999999</c:v>
                </c:pt>
                <c:pt idx="2">
                  <c:v>89.982749999999996</c:v>
                </c:pt>
                <c:pt idx="3">
                  <c:v>686.53399999999999</c:v>
                </c:pt>
              </c:numCache>
            </c:numRef>
          </c:val>
        </c:ser>
        <c:ser>
          <c:idx val="1"/>
          <c:order val="1"/>
          <c:tx>
            <c:strRef>
              <c:f>Sheet3!$D$4</c:f>
              <c:strCache>
                <c:ptCount val="1"/>
                <c:pt idx="0">
                  <c:v>2014</c:v>
                </c:pt>
              </c:strCache>
            </c:strRef>
          </c:tx>
          <c:invertIfNegative val="0"/>
          <c:cat>
            <c:strRef>
              <c:f>Sheet3!$B$5:$B$8</c:f>
              <c:strCache>
                <c:ptCount val="4"/>
                <c:pt idx="0">
                  <c:v>Streets &amp; Roads-Capacity Increasing</c:v>
                </c:pt>
                <c:pt idx="1">
                  <c:v>Streets &amp; Roads-Operations &amp; Maintenance</c:v>
                </c:pt>
                <c:pt idx="2">
                  <c:v>Active transportation</c:v>
                </c:pt>
                <c:pt idx="3">
                  <c:v>Transit</c:v>
                </c:pt>
              </c:strCache>
            </c:strRef>
          </c:cat>
          <c:val>
            <c:numRef>
              <c:f>Sheet3!$D$5:$D$8</c:f>
              <c:numCache>
                <c:formatCode>"$"#,##0_);[Red]\("$"#,##0\)</c:formatCode>
                <c:ptCount val="4"/>
                <c:pt idx="0">
                  <c:v>1747.9449999999999</c:v>
                </c:pt>
                <c:pt idx="1">
                  <c:v>1011.398</c:v>
                </c:pt>
                <c:pt idx="2">
                  <c:v>112.708</c:v>
                </c:pt>
                <c:pt idx="3">
                  <c:v>1591.8779999999999</c:v>
                </c:pt>
              </c:numCache>
            </c:numRef>
          </c:val>
        </c:ser>
        <c:dLbls>
          <c:showLegendKey val="0"/>
          <c:showVal val="0"/>
          <c:showCatName val="0"/>
          <c:showSerName val="0"/>
          <c:showPercent val="0"/>
          <c:showBubbleSize val="0"/>
        </c:dLbls>
        <c:gapWidth val="75"/>
        <c:overlap val="-25"/>
        <c:axId val="57902592"/>
        <c:axId val="57904128"/>
      </c:barChart>
      <c:catAx>
        <c:axId val="57902592"/>
        <c:scaling>
          <c:orientation val="minMax"/>
        </c:scaling>
        <c:delete val="0"/>
        <c:axPos val="b"/>
        <c:majorTickMark val="none"/>
        <c:minorTickMark val="none"/>
        <c:tickLblPos val="nextTo"/>
        <c:txPr>
          <a:bodyPr/>
          <a:lstStyle/>
          <a:p>
            <a:pPr>
              <a:defRPr b="1"/>
            </a:pPr>
            <a:endParaRPr lang="en-US"/>
          </a:p>
        </c:txPr>
        <c:crossAx val="57904128"/>
        <c:crosses val="autoZero"/>
        <c:auto val="1"/>
        <c:lblAlgn val="ctr"/>
        <c:lblOffset val="100"/>
        <c:noMultiLvlLbl val="0"/>
      </c:catAx>
      <c:valAx>
        <c:axId val="57904128"/>
        <c:scaling>
          <c:orientation val="minMax"/>
        </c:scaling>
        <c:delete val="0"/>
        <c:axPos val="l"/>
        <c:majorGridlines/>
        <c:numFmt formatCode="&quot;$&quot;#,##0_);[Red]\(&quot;$&quot;#,##0\)" sourceLinked="1"/>
        <c:majorTickMark val="none"/>
        <c:minorTickMark val="none"/>
        <c:tickLblPos val="nextTo"/>
        <c:spPr>
          <a:ln w="9525">
            <a:noFill/>
          </a:ln>
        </c:spPr>
        <c:crossAx val="57902592"/>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San</a:t>
            </a:r>
            <a:r>
              <a:rPr lang="en-US" baseline="0"/>
              <a:t> Joaquin COG RTP Spending</a:t>
            </a:r>
          </a:p>
          <a:p>
            <a:pPr>
              <a:defRPr/>
            </a:pPr>
            <a:r>
              <a:rPr lang="en-US" sz="1400" baseline="0"/>
              <a:t>2011 vs. 2014</a:t>
            </a:r>
          </a:p>
          <a:p>
            <a:pPr>
              <a:defRPr/>
            </a:pPr>
            <a:r>
              <a:rPr lang="en-US" sz="1000" baseline="0"/>
              <a:t>(millions)</a:t>
            </a:r>
            <a:endParaRPr lang="en-US" sz="1000"/>
          </a:p>
        </c:rich>
      </c:tx>
      <c:layout/>
      <c:overlay val="0"/>
    </c:title>
    <c:autoTitleDeleted val="0"/>
    <c:plotArea>
      <c:layout/>
      <c:barChart>
        <c:barDir val="col"/>
        <c:grouping val="clustered"/>
        <c:varyColors val="0"/>
        <c:ser>
          <c:idx val="0"/>
          <c:order val="0"/>
          <c:tx>
            <c:strRef>
              <c:f>Sheet3!$H$4</c:f>
              <c:strCache>
                <c:ptCount val="1"/>
                <c:pt idx="0">
                  <c:v>2011</c:v>
                </c:pt>
              </c:strCache>
            </c:strRef>
          </c:tx>
          <c:invertIfNegative val="0"/>
          <c:cat>
            <c:strRef>
              <c:f>Sheet3!$G$5:$G$8</c:f>
              <c:strCache>
                <c:ptCount val="4"/>
                <c:pt idx="0">
                  <c:v>Streets &amp; Roads-Capacity Increasing</c:v>
                </c:pt>
                <c:pt idx="1">
                  <c:v>Streets &amp; Roads-Operations &amp; Maintenance</c:v>
                </c:pt>
                <c:pt idx="2">
                  <c:v>Active transportation</c:v>
                </c:pt>
                <c:pt idx="3">
                  <c:v>Transit</c:v>
                </c:pt>
              </c:strCache>
            </c:strRef>
          </c:cat>
          <c:val>
            <c:numRef>
              <c:f>Sheet3!$H$5:$H$8</c:f>
              <c:numCache>
                <c:formatCode>_("$"* #,##0_);_("$"* \(#,##0\);_("$"* "-"??_);_(@_)</c:formatCode>
                <c:ptCount val="4"/>
                <c:pt idx="0">
                  <c:v>4441</c:v>
                </c:pt>
                <c:pt idx="1">
                  <c:v>3364</c:v>
                </c:pt>
                <c:pt idx="2">
                  <c:v>158</c:v>
                </c:pt>
                <c:pt idx="3">
                  <c:v>2747</c:v>
                </c:pt>
              </c:numCache>
            </c:numRef>
          </c:val>
        </c:ser>
        <c:ser>
          <c:idx val="1"/>
          <c:order val="1"/>
          <c:tx>
            <c:strRef>
              <c:f>Sheet3!$I$4</c:f>
              <c:strCache>
                <c:ptCount val="1"/>
                <c:pt idx="0">
                  <c:v>2014</c:v>
                </c:pt>
              </c:strCache>
            </c:strRef>
          </c:tx>
          <c:invertIfNegative val="0"/>
          <c:cat>
            <c:strRef>
              <c:f>Sheet3!$G$5:$G$8</c:f>
              <c:strCache>
                <c:ptCount val="4"/>
                <c:pt idx="0">
                  <c:v>Streets &amp; Roads-Capacity Increasing</c:v>
                </c:pt>
                <c:pt idx="1">
                  <c:v>Streets &amp; Roads-Operations &amp; Maintenance</c:v>
                </c:pt>
                <c:pt idx="2">
                  <c:v>Active transportation</c:v>
                </c:pt>
                <c:pt idx="3">
                  <c:v>Transit</c:v>
                </c:pt>
              </c:strCache>
            </c:strRef>
          </c:cat>
          <c:val>
            <c:numRef>
              <c:f>Sheet3!$I$5:$I$8</c:f>
              <c:numCache>
                <c:formatCode>_("$"* #,##0_);_("$"* \(#,##0\);_("$"* "-"??_);_(@_)</c:formatCode>
                <c:ptCount val="4"/>
                <c:pt idx="0">
                  <c:v>3273</c:v>
                </c:pt>
                <c:pt idx="1">
                  <c:v>3875</c:v>
                </c:pt>
                <c:pt idx="2">
                  <c:v>282</c:v>
                </c:pt>
                <c:pt idx="3">
                  <c:v>3520</c:v>
                </c:pt>
              </c:numCache>
            </c:numRef>
          </c:val>
        </c:ser>
        <c:dLbls>
          <c:showLegendKey val="0"/>
          <c:showVal val="0"/>
          <c:showCatName val="0"/>
          <c:showSerName val="0"/>
          <c:showPercent val="0"/>
          <c:showBubbleSize val="0"/>
        </c:dLbls>
        <c:gapWidth val="75"/>
        <c:overlap val="-25"/>
        <c:axId val="96169984"/>
        <c:axId val="96171520"/>
      </c:barChart>
      <c:catAx>
        <c:axId val="96169984"/>
        <c:scaling>
          <c:orientation val="minMax"/>
        </c:scaling>
        <c:delete val="0"/>
        <c:axPos val="b"/>
        <c:majorTickMark val="none"/>
        <c:minorTickMark val="none"/>
        <c:tickLblPos val="nextTo"/>
        <c:txPr>
          <a:bodyPr/>
          <a:lstStyle/>
          <a:p>
            <a:pPr>
              <a:defRPr b="1"/>
            </a:pPr>
            <a:endParaRPr lang="en-US"/>
          </a:p>
        </c:txPr>
        <c:crossAx val="96171520"/>
        <c:crosses val="autoZero"/>
        <c:auto val="1"/>
        <c:lblAlgn val="ctr"/>
        <c:lblOffset val="100"/>
        <c:noMultiLvlLbl val="0"/>
      </c:catAx>
      <c:valAx>
        <c:axId val="96171520"/>
        <c:scaling>
          <c:orientation val="minMax"/>
        </c:scaling>
        <c:delete val="0"/>
        <c:axPos val="l"/>
        <c:majorGridlines/>
        <c:numFmt formatCode="_(&quot;$&quot;* #,##0_);_(&quot;$&quot;* \(#,##0\);_(&quot;$&quot;* &quot;-&quot;??_);_(@_)" sourceLinked="1"/>
        <c:majorTickMark val="none"/>
        <c:minorTickMark val="none"/>
        <c:tickLblPos val="nextTo"/>
        <c:spPr>
          <a:ln w="9525">
            <a:noFill/>
          </a:ln>
        </c:spPr>
        <c:crossAx val="9616998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uFillTx/>
              </a:defRPr>
            </a:pPr>
            <a:r>
              <a:rPr lang="en-US">
                <a:uFillTx/>
              </a:rPr>
              <a:t>Housing Mix</a:t>
            </a:r>
          </a:p>
        </c:rich>
      </c:tx>
      <c:layout/>
      <c:overlay val="0"/>
    </c:title>
    <c:autoTitleDeleted val="0"/>
    <c:plotArea>
      <c:layout/>
      <c:barChart>
        <c:barDir val="col"/>
        <c:grouping val="clustered"/>
        <c:varyColors val="0"/>
        <c:ser>
          <c:idx val="0"/>
          <c:order val="0"/>
          <c:tx>
            <c:strRef>
              <c:f>Sheet1!$B$1</c:f>
              <c:strCache>
                <c:ptCount val="1"/>
                <c:pt idx="0">
                  <c:v>2011 RTP</c:v>
                </c:pt>
              </c:strCache>
            </c:strRef>
          </c:tx>
          <c:spPr>
            <a:solidFill>
              <a:schemeClr val="accent3">
                <a:lumMod val="60000"/>
                <a:lumOff val="40000"/>
              </a:schemeClr>
            </a:solidFill>
          </c:spPr>
          <c:invertIfNegative val="0"/>
          <c:dLbls>
            <c:txPr>
              <a:bodyPr/>
              <a:lstStyle/>
              <a:p>
                <a:pPr>
                  <a:defRPr sz="1600">
                    <a:uFillTx/>
                  </a:defRPr>
                </a:pPr>
                <a:endParaRPr lang="en-US"/>
              </a:p>
            </c:txPr>
            <c:showLegendKey val="0"/>
            <c:showVal val="1"/>
            <c:showCatName val="0"/>
            <c:showSerName val="0"/>
            <c:showPercent val="0"/>
            <c:showBubbleSize val="0"/>
            <c:showLeaderLines val="0"/>
          </c:dLbls>
          <c:cat>
            <c:strRef>
              <c:f>Sheet1!$A$2:$A$3</c:f>
              <c:strCache>
                <c:ptCount val="2"/>
                <c:pt idx="0">
                  <c:v>Infill (projected % of new development)</c:v>
                </c:pt>
                <c:pt idx="1">
                  <c:v>Multi-family and small-lot housing (projected % of new development)</c:v>
                </c:pt>
              </c:strCache>
            </c:strRef>
          </c:cat>
          <c:val>
            <c:numRef>
              <c:f>Sheet1!$B$2:$B$3</c:f>
              <c:numCache>
                <c:formatCode>0%</c:formatCode>
                <c:ptCount val="2"/>
                <c:pt idx="0">
                  <c:v>0.01</c:v>
                </c:pt>
                <c:pt idx="1">
                  <c:v>0.17</c:v>
                </c:pt>
              </c:numCache>
            </c:numRef>
          </c:val>
        </c:ser>
        <c:ser>
          <c:idx val="1"/>
          <c:order val="1"/>
          <c:tx>
            <c:strRef>
              <c:f>Sheet1!$C$1</c:f>
              <c:strCache>
                <c:ptCount val="1"/>
                <c:pt idx="0">
                  <c:v>2014 RTP/SCS</c:v>
                </c:pt>
              </c:strCache>
            </c:strRef>
          </c:tx>
          <c:spPr>
            <a:solidFill>
              <a:schemeClr val="accent3">
                <a:lumMod val="75000"/>
              </a:schemeClr>
            </a:solidFill>
          </c:spPr>
          <c:invertIfNegative val="0"/>
          <c:dLbls>
            <c:txPr>
              <a:bodyPr/>
              <a:lstStyle/>
              <a:p>
                <a:pPr>
                  <a:defRPr sz="1600">
                    <a:uFillTx/>
                  </a:defRPr>
                </a:pPr>
                <a:endParaRPr lang="en-US"/>
              </a:p>
            </c:txPr>
            <c:showLegendKey val="0"/>
            <c:showVal val="1"/>
            <c:showCatName val="0"/>
            <c:showSerName val="0"/>
            <c:showPercent val="0"/>
            <c:showBubbleSize val="0"/>
            <c:showLeaderLines val="0"/>
          </c:dLbls>
          <c:cat>
            <c:strRef>
              <c:f>Sheet1!$A$2:$A$3</c:f>
              <c:strCache>
                <c:ptCount val="2"/>
                <c:pt idx="0">
                  <c:v>Infill (projected % of new development)</c:v>
                </c:pt>
                <c:pt idx="1">
                  <c:v>Multi-family and small-lot housing (projected % of new development)</c:v>
                </c:pt>
              </c:strCache>
            </c:strRef>
          </c:cat>
          <c:val>
            <c:numRef>
              <c:f>Sheet1!$C$2:$C$3</c:f>
              <c:numCache>
                <c:formatCode>0%</c:formatCode>
                <c:ptCount val="2"/>
                <c:pt idx="0">
                  <c:v>0.21</c:v>
                </c:pt>
                <c:pt idx="1">
                  <c:v>0.42</c:v>
                </c:pt>
              </c:numCache>
            </c:numRef>
          </c:val>
        </c:ser>
        <c:dLbls>
          <c:showLegendKey val="0"/>
          <c:showVal val="1"/>
          <c:showCatName val="0"/>
          <c:showSerName val="0"/>
          <c:showPercent val="0"/>
          <c:showBubbleSize val="0"/>
        </c:dLbls>
        <c:gapWidth val="150"/>
        <c:overlap val="-25"/>
        <c:axId val="17238272"/>
        <c:axId val="17244160"/>
      </c:barChart>
      <c:catAx>
        <c:axId val="17238272"/>
        <c:scaling>
          <c:orientation val="minMax"/>
        </c:scaling>
        <c:delete val="0"/>
        <c:axPos val="b"/>
        <c:majorTickMark val="none"/>
        <c:minorTickMark val="none"/>
        <c:tickLblPos val="nextTo"/>
        <c:txPr>
          <a:bodyPr/>
          <a:lstStyle/>
          <a:p>
            <a:pPr>
              <a:defRPr sz="1400">
                <a:uFillTx/>
              </a:defRPr>
            </a:pPr>
            <a:endParaRPr lang="en-US"/>
          </a:p>
        </c:txPr>
        <c:crossAx val="17244160"/>
        <c:crosses val="autoZero"/>
        <c:auto val="1"/>
        <c:lblAlgn val="ctr"/>
        <c:lblOffset val="100"/>
        <c:noMultiLvlLbl val="0"/>
      </c:catAx>
      <c:valAx>
        <c:axId val="17244160"/>
        <c:scaling>
          <c:orientation val="minMax"/>
        </c:scaling>
        <c:delete val="1"/>
        <c:axPos val="l"/>
        <c:numFmt formatCode="0%" sourceLinked="1"/>
        <c:majorTickMark val="none"/>
        <c:minorTickMark val="none"/>
        <c:tickLblPos val="nextTo"/>
        <c:crossAx val="17238272"/>
        <c:crosses val="autoZero"/>
        <c:crossBetween val="between"/>
      </c:valAx>
      <c:spPr>
        <a:noFill/>
      </c:spPr>
    </c:plotArea>
    <c:legend>
      <c:legendPos val="t"/>
      <c:layout/>
      <c:overlay val="0"/>
      <c:txPr>
        <a:bodyPr/>
        <a:lstStyle/>
        <a:p>
          <a:pPr>
            <a:defRPr sz="1400">
              <a:uFillTx/>
            </a:defRPr>
          </a:pPr>
          <a:endParaRPr lang="en-US"/>
        </a:p>
      </c:txPr>
    </c:legend>
    <c:plotVisOnly val="1"/>
    <c:dispBlanksAs val="gap"/>
    <c:showDLblsOverMax val="0"/>
  </c:chart>
  <c:spPr>
    <a:solidFill>
      <a:srgbClr val="FFFFFF">
        <a:alpha val="0"/>
      </a:srgbClr>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uFillTx/>
                <a:latin typeface="+mn-lt"/>
                <a:cs typeface="+mn-cs"/>
              </a:defRPr>
            </a:lvl1pPr>
          </a:lstStyle>
          <a:p>
            <a:pPr>
              <a:defRPr>
                <a:uFillTx/>
              </a:defRPr>
            </a:pPr>
            <a:endParaRPr lang="en-US">
              <a:uFillTx/>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uFillTx/>
                <a:latin typeface="+mn-lt"/>
                <a:cs typeface="+mn-cs"/>
              </a:defRPr>
            </a:lvl1pPr>
          </a:lstStyle>
          <a:p>
            <a:pPr>
              <a:defRPr>
                <a:uFillTx/>
              </a:defRPr>
            </a:pPr>
            <a:fld id="{5CD0F455-F5FD-4F61-896F-2F8F66FF80EF}" type="datetimeFigureOut">
              <a:rPr lang="en-US">
                <a:uFillTx/>
              </a:rPr>
              <a:pPr>
                <a:defRPr>
                  <a:uFillTx/>
                </a:defRPr>
              </a:pPr>
              <a:t>9/16/2014</a:t>
            </a:fld>
            <a:endParaRPr lang="en-US">
              <a:uFillTx/>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pPr lvl="0"/>
            <a:endParaRPr lang="en-US" noProof="0">
              <a:uFillTx/>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uFillTx/>
              </a:rPr>
              <a:t>Click to edit Master text styles</a:t>
            </a:r>
          </a:p>
          <a:p>
            <a:pPr lvl="1"/>
            <a:r>
              <a:rPr lang="en-US" noProof="0" smtClean="0">
                <a:uFillTx/>
              </a:rPr>
              <a:t>Second level</a:t>
            </a:r>
          </a:p>
          <a:p>
            <a:pPr lvl="2"/>
            <a:r>
              <a:rPr lang="en-US" noProof="0" smtClean="0">
                <a:uFillTx/>
              </a:rPr>
              <a:t>Third level</a:t>
            </a:r>
          </a:p>
          <a:p>
            <a:pPr lvl="3"/>
            <a:r>
              <a:rPr lang="en-US" noProof="0" smtClean="0">
                <a:uFillTx/>
              </a:rPr>
              <a:t>Fourth level</a:t>
            </a:r>
          </a:p>
          <a:p>
            <a:pPr lvl="4"/>
            <a:r>
              <a:rPr lang="en-US" noProof="0" smtClean="0">
                <a:uFillTx/>
              </a:rPr>
              <a:t>Fifth level</a:t>
            </a:r>
            <a:endParaRPr lang="en-US" noProof="0">
              <a:uFillTx/>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uFillTx/>
                <a:latin typeface="+mn-lt"/>
                <a:cs typeface="+mn-cs"/>
              </a:defRPr>
            </a:lvl1pPr>
          </a:lstStyle>
          <a:p>
            <a:pPr>
              <a:defRPr>
                <a:uFillTx/>
              </a:defRPr>
            </a:pPr>
            <a:endParaRPr lang="en-US">
              <a:uFillTx/>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uFillTx/>
                <a:latin typeface="+mn-lt"/>
                <a:cs typeface="+mn-cs"/>
              </a:defRPr>
            </a:lvl1pPr>
          </a:lstStyle>
          <a:p>
            <a:pPr>
              <a:defRPr>
                <a:uFillTx/>
              </a:defRPr>
            </a:pPr>
            <a:fld id="{C38345F4-89D3-4A33-9A6E-D2C333ACCE5F}" type="slidenum">
              <a:rPr lang="en-US">
                <a:uFillTx/>
              </a:rPr>
              <a:pPr>
                <a:defRPr>
                  <a:uFillTx/>
                </a:defRPr>
              </a:pPr>
              <a:t>‹#›</a:t>
            </a:fld>
            <a:endParaRPr lang="en-US">
              <a:uFillTx/>
            </a:endParaRPr>
          </a:p>
        </p:txBody>
      </p:sp>
    </p:spTree>
    <p:extLst>
      <p:ext uri="{BB962C8B-B14F-4D97-AF65-F5344CB8AC3E}">
        <p14:creationId xmlns:p14="http://schemas.microsoft.com/office/powerpoint/2010/main" val="1570672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uFillTx/>
        <a:latin typeface="+mn-lt"/>
        <a:ea typeface="+mn-ea"/>
        <a:cs typeface="+mn-cs"/>
      </a:defRPr>
    </a:lvl1pPr>
    <a:lvl2pPr marL="457200" algn="l" rtl="0" eaLnBrk="0" fontAlgn="base" hangingPunct="0">
      <a:spcBef>
        <a:spcPct val="30000"/>
      </a:spcBef>
      <a:spcAft>
        <a:spcPct val="0"/>
      </a:spcAft>
      <a:defRPr sz="1200" kern="1200">
        <a:solidFill>
          <a:schemeClr val="tx1"/>
        </a:solidFill>
        <a:uFillTx/>
        <a:latin typeface="+mn-lt"/>
        <a:ea typeface="+mn-ea"/>
        <a:cs typeface="+mn-cs"/>
      </a:defRPr>
    </a:lvl2pPr>
    <a:lvl3pPr marL="914400" algn="l" rtl="0" eaLnBrk="0" fontAlgn="base" hangingPunct="0">
      <a:spcBef>
        <a:spcPct val="30000"/>
      </a:spcBef>
      <a:spcAft>
        <a:spcPct val="0"/>
      </a:spcAft>
      <a:defRPr sz="1200" kern="1200">
        <a:solidFill>
          <a:schemeClr val="tx1"/>
        </a:solidFill>
        <a:uFillTx/>
        <a:latin typeface="+mn-lt"/>
        <a:ea typeface="+mn-ea"/>
        <a:cs typeface="+mn-cs"/>
      </a:defRPr>
    </a:lvl3pPr>
    <a:lvl4pPr marL="1371600" algn="l" rtl="0" eaLnBrk="0" fontAlgn="base" hangingPunct="0">
      <a:spcBef>
        <a:spcPct val="30000"/>
      </a:spcBef>
      <a:spcAft>
        <a:spcPct val="0"/>
      </a:spcAft>
      <a:defRPr sz="1200" kern="1200">
        <a:solidFill>
          <a:schemeClr val="tx1"/>
        </a:solidFill>
        <a:uFillTx/>
        <a:latin typeface="+mn-lt"/>
        <a:ea typeface="+mn-ea"/>
        <a:cs typeface="+mn-cs"/>
      </a:defRPr>
    </a:lvl4pPr>
    <a:lvl5pPr marL="1828800" algn="l" rtl="0" eaLnBrk="0" fontAlgn="base" hangingPunct="0">
      <a:spcBef>
        <a:spcPct val="30000"/>
      </a:spcBef>
      <a:spcAft>
        <a:spcPct val="0"/>
      </a:spcAft>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uFillTx/>
            </a:endParaRPr>
          </a:p>
        </p:txBody>
      </p:sp>
      <p:sp>
        <p:nvSpPr>
          <p:cNvPr id="4" name="Slide Number Placeholder 3"/>
          <p:cNvSpPr>
            <a:spLocks noGrp="1"/>
          </p:cNvSpPr>
          <p:nvPr>
            <p:ph type="sldNum" sz="quarter" idx="5"/>
          </p:nvPr>
        </p:nvSpPr>
        <p:spPr/>
        <p:txBody>
          <a:bodyPr/>
          <a:lstStyle/>
          <a:p>
            <a:pPr>
              <a:defRPr>
                <a:uFillTx/>
              </a:defRPr>
            </a:pPr>
            <a:fld id="{BF28EE6F-2AB7-4C58-8730-71D891C54795}" type="slidenum">
              <a:rPr lang="en-US" smtClean="0">
                <a:uFillTx/>
              </a:rPr>
              <a:pPr>
                <a:defRPr>
                  <a:uFillTx/>
                </a:defRPr>
              </a:pPr>
              <a:t>1</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uFillTx/>
            </a:endParaRPr>
          </a:p>
        </p:txBody>
      </p:sp>
      <p:sp>
        <p:nvSpPr>
          <p:cNvPr id="4" name="Slide Number Placeholder 3"/>
          <p:cNvSpPr>
            <a:spLocks noGrp="1"/>
          </p:cNvSpPr>
          <p:nvPr>
            <p:ph type="sldNum" sz="quarter" idx="5"/>
          </p:nvPr>
        </p:nvSpPr>
        <p:spPr/>
        <p:txBody>
          <a:bodyPr/>
          <a:lstStyle/>
          <a:p>
            <a:pPr>
              <a:defRPr>
                <a:uFillTx/>
              </a:defRPr>
            </a:pPr>
            <a:fld id="{BF28EE6F-2AB7-4C58-8730-71D891C54795}" type="slidenum">
              <a:rPr lang="en-US" smtClean="0">
                <a:uFillTx/>
              </a:rPr>
              <a:pPr>
                <a:defRPr>
                  <a:uFillTx/>
                </a:defRPr>
              </a:pPr>
              <a:t>10</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uFillTx/>
            </a:endParaRPr>
          </a:p>
        </p:txBody>
      </p:sp>
      <p:sp>
        <p:nvSpPr>
          <p:cNvPr id="4" name="Slide Number Placeholder 3"/>
          <p:cNvSpPr>
            <a:spLocks noGrp="1"/>
          </p:cNvSpPr>
          <p:nvPr>
            <p:ph type="sldNum" sz="quarter" idx="5"/>
          </p:nvPr>
        </p:nvSpPr>
        <p:spPr/>
        <p:txBody>
          <a:bodyPr/>
          <a:lstStyle/>
          <a:p>
            <a:pPr>
              <a:defRPr>
                <a:uFillTx/>
              </a:defRPr>
            </a:pPr>
            <a:fld id="{BF28EE6F-2AB7-4C58-8730-71D891C54795}" type="slidenum">
              <a:rPr lang="en-US" smtClean="0">
                <a:uFillTx/>
              </a:rPr>
              <a:pPr>
                <a:defRPr>
                  <a:uFillTx/>
                </a:defRPr>
              </a:pPr>
              <a:t>16</a:t>
            </a:fld>
            <a:endParaRPr lang="en-US">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pPr>
              <a:defRPr>
                <a:uFillTx/>
              </a:defRPr>
            </a:pPr>
            <a:fld id="{C38345F4-89D3-4A33-9A6E-D2C333ACCE5F}" type="slidenum">
              <a:rPr lang="en-US" smtClean="0">
                <a:uFillTx/>
              </a:rPr>
              <a:pPr>
                <a:defRPr>
                  <a:uFillTx/>
                </a:defRPr>
              </a:pPr>
              <a:t>17</a:t>
            </a:fld>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uFillTx/>
              </a:rPr>
              <a:t>g</a:t>
            </a:r>
            <a:r>
              <a:rPr lang="en-US" baseline="0" dirty="0" smtClean="0">
                <a:uFillTx/>
              </a:rPr>
              <a:t>reat changes in projected housing mix</a:t>
            </a:r>
          </a:p>
          <a:p>
            <a:pPr marL="171450" indent="-171450">
              <a:buFontTx/>
              <a:buChar char="-"/>
            </a:pPr>
            <a:r>
              <a:rPr lang="en-US" sz="1200" b="0" i="0" kern="1200" dirty="0" smtClean="0">
                <a:solidFill>
                  <a:schemeClr val="tx1"/>
                </a:solidFill>
                <a:effectLst/>
                <a:uFillTx/>
                <a:latin typeface="+mn-lt"/>
                <a:ea typeface="+mn-ea"/>
                <a:cs typeface="+mn-cs"/>
              </a:rPr>
              <a:t>small cities and disadvantaged unincorporated communities to engage in smart growth planning.</a:t>
            </a:r>
          </a:p>
          <a:p>
            <a:pPr marL="171450" indent="-171450">
              <a:buFontTx/>
              <a:buChar char="-"/>
            </a:pPr>
            <a:r>
              <a:rPr lang="en-US" sz="1200" b="0" i="0" kern="1200" dirty="0" smtClean="0">
                <a:solidFill>
                  <a:schemeClr val="tx1"/>
                </a:solidFill>
                <a:effectLst/>
                <a:uFillTx/>
                <a:latin typeface="+mn-lt"/>
                <a:ea typeface="+mn-ea"/>
                <a:cs typeface="+mn-cs"/>
              </a:rPr>
              <a:t>Kern’s plan contains seven times more funding both for bicycle/pedestrian infrastructure compared with their last long range transportation plan adopted in 2011.</a:t>
            </a:r>
            <a:endParaRPr lang="en-US" baseline="0" dirty="0" smtClean="0">
              <a:uFillTx/>
            </a:endParaRPr>
          </a:p>
          <a:p>
            <a:r>
              <a:rPr lang="en-US" baseline="0" dirty="0" smtClean="0">
                <a:uFillTx/>
              </a:rPr>
              <a:t>- Conservation win--mitigation required for projects consistent with an SCS</a:t>
            </a:r>
          </a:p>
          <a:p>
            <a:pPr marL="171450" indent="-171450">
              <a:buFontTx/>
              <a:buChar char="-"/>
            </a:pPr>
            <a:r>
              <a:rPr lang="en-US" dirty="0" smtClean="0">
                <a:uFillTx/>
              </a:rPr>
              <a:t>Cog endorsed</a:t>
            </a:r>
            <a:r>
              <a:rPr lang="en-US" baseline="0" dirty="0" smtClean="0">
                <a:uFillTx/>
              </a:rPr>
              <a:t> the idea of improving jobs/housing </a:t>
            </a:r>
            <a:r>
              <a:rPr lang="en-US" sz="1200" b="0" i="0" kern="1200" dirty="0" smtClean="0">
                <a:solidFill>
                  <a:schemeClr val="tx1"/>
                </a:solidFill>
                <a:effectLst/>
                <a:uFillTx/>
                <a:latin typeface="+mn-lt"/>
                <a:ea typeface="+mn-ea"/>
                <a:cs typeface="+mn-cs"/>
              </a:rPr>
              <a:t>in four key low income communities and an allocation of $500,000 in the next fiscal year to support small cities and disadvantaged unincorporated communities to engage in smart growth planning</a:t>
            </a:r>
            <a:endParaRPr lang="en-US" dirty="0">
              <a:uFillTx/>
            </a:endParaRPr>
          </a:p>
        </p:txBody>
      </p:sp>
      <p:sp>
        <p:nvSpPr>
          <p:cNvPr id="4" name="Slide Number Placeholder 3"/>
          <p:cNvSpPr>
            <a:spLocks noGrp="1"/>
          </p:cNvSpPr>
          <p:nvPr>
            <p:ph type="sldNum" sz="quarter" idx="10"/>
          </p:nvPr>
        </p:nvSpPr>
        <p:spPr/>
        <p:txBody>
          <a:bodyPr/>
          <a:lstStyle/>
          <a:p>
            <a:pPr>
              <a:defRPr>
                <a:uFillTx/>
              </a:defRPr>
            </a:pPr>
            <a:fld id="{C38345F4-89D3-4A33-9A6E-D2C333ACCE5F}" type="slidenum">
              <a:rPr lang="en-US" smtClean="0">
                <a:uFillTx/>
              </a:rPr>
              <a:pPr>
                <a:defRPr>
                  <a:uFillTx/>
                </a:defRPr>
              </a:pPr>
              <a:t>18</a:t>
            </a:fld>
            <a:endParaRPr lang="en-US">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uFillTx/>
              </a:rPr>
              <a:t>Powerful testimony</a:t>
            </a:r>
            <a:r>
              <a:rPr lang="en-US" baseline="0" dirty="0" smtClean="0">
                <a:uFillTx/>
              </a:rPr>
              <a:t> at Regional Planning Advisory Council meetings and Kern COG meetings</a:t>
            </a:r>
          </a:p>
          <a:p>
            <a:pPr marL="171450" indent="-171450">
              <a:buFontTx/>
              <a:buChar char="-"/>
            </a:pPr>
            <a:r>
              <a:rPr lang="en-US" baseline="0" dirty="0" smtClean="0">
                <a:uFillTx/>
              </a:rPr>
              <a:t>The purpose of climate change does not resonate in Kern, but air pollution and household savings does. The use of co-benefits to demonstrate need for better planning was important here</a:t>
            </a:r>
          </a:p>
        </p:txBody>
      </p:sp>
      <p:sp>
        <p:nvSpPr>
          <p:cNvPr id="4" name="Slide Number Placeholder 3"/>
          <p:cNvSpPr>
            <a:spLocks noGrp="1"/>
          </p:cNvSpPr>
          <p:nvPr>
            <p:ph type="sldNum" sz="quarter" idx="10"/>
          </p:nvPr>
        </p:nvSpPr>
        <p:spPr/>
        <p:txBody>
          <a:bodyPr/>
          <a:lstStyle/>
          <a:p>
            <a:pPr>
              <a:defRPr>
                <a:uFillTx/>
              </a:defRPr>
            </a:pPr>
            <a:fld id="{C38345F4-89D3-4A33-9A6E-D2C333ACCE5F}" type="slidenum">
              <a:rPr lang="en-US" smtClean="0">
                <a:uFillTx/>
              </a:rPr>
              <a:pPr>
                <a:defRPr>
                  <a:uFillTx/>
                </a:defRPr>
              </a:pPr>
              <a:t>19</a:t>
            </a:fld>
            <a:endParaRPr lang="en-US">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uFillTx/>
              </a:rPr>
              <a:t>Policy:</a:t>
            </a:r>
          </a:p>
          <a:p>
            <a:pPr marL="0" marR="0" indent="0" algn="l" defTabSz="914400" rtl="0" eaLnBrk="0" fontAlgn="base" latinLnBrk="0" hangingPunct="0">
              <a:lnSpc>
                <a:spcPct val="100000"/>
              </a:lnSpc>
              <a:spcBef>
                <a:spcPct val="30000"/>
              </a:spcBef>
              <a:spcAft>
                <a:spcPct val="0"/>
              </a:spcAft>
              <a:buFontTx/>
              <a:buNone/>
              <a:defRPr>
                <a:uFillTx/>
              </a:defRPr>
            </a:pPr>
            <a:r>
              <a:rPr lang="en-US" sz="1200" b="0" i="0" u="none" strike="noStrike" kern="1200" baseline="0" dirty="0" smtClean="0">
                <a:solidFill>
                  <a:schemeClr val="tx1"/>
                </a:solidFill>
                <a:uFillTx/>
                <a:latin typeface="+mn-lt"/>
                <a:ea typeface="+mn-ea"/>
                <a:cs typeface="+mn-cs"/>
              </a:rPr>
              <a:t>- Most people are aware of this issue. Vast majority of GHG reduction from assumption about increased fuel cost and economic assumptions, not strategies</a:t>
            </a:r>
          </a:p>
          <a:p>
            <a:pPr marL="171450" indent="-171450">
              <a:buFontTx/>
              <a:buChar char="-"/>
            </a:pPr>
            <a:r>
              <a:rPr lang="en-US" sz="1200" b="0" i="0" u="none" strike="noStrike" kern="1200" baseline="0" dirty="0" smtClean="0">
                <a:solidFill>
                  <a:schemeClr val="tx1"/>
                </a:solidFill>
                <a:uFillTx/>
                <a:latin typeface="+mn-lt"/>
                <a:ea typeface="+mn-ea"/>
                <a:cs typeface="+mn-cs"/>
              </a:rPr>
              <a:t>Leadership Counsel with technical support from the University of California, Center for Regional Change conducted a Health Impact Assessment (HIA) focused on SB 375 implementation in four target communities in Kern County – Arvin, Lamont, </a:t>
            </a:r>
            <a:r>
              <a:rPr lang="en-US" sz="1200" b="0" i="0" u="none" strike="noStrike" kern="1200" baseline="0" dirty="0" err="1" smtClean="0">
                <a:solidFill>
                  <a:schemeClr val="tx1"/>
                </a:solidFill>
                <a:uFillTx/>
                <a:latin typeface="+mn-lt"/>
                <a:ea typeface="+mn-ea"/>
                <a:cs typeface="+mn-cs"/>
              </a:rPr>
              <a:t>Weedpatch</a:t>
            </a:r>
            <a:r>
              <a:rPr lang="en-US" sz="1200" b="0" i="0" u="none" strike="noStrike" kern="1200" baseline="0" dirty="0" smtClean="0">
                <a:solidFill>
                  <a:schemeClr val="tx1"/>
                </a:solidFill>
                <a:uFillTx/>
                <a:latin typeface="+mn-lt"/>
                <a:ea typeface="+mn-ea"/>
                <a:cs typeface="+mn-cs"/>
              </a:rPr>
              <a:t> and Greenfield. This anticipates a </a:t>
            </a:r>
            <a:r>
              <a:rPr lang="en-US" sz="1200" b="0" i="1" u="none" strike="noStrike" kern="1200" baseline="0" dirty="0" smtClean="0">
                <a:solidFill>
                  <a:schemeClr val="tx1"/>
                </a:solidFill>
                <a:uFillTx/>
                <a:latin typeface="+mn-lt"/>
                <a:ea typeface="+mn-ea"/>
                <a:cs typeface="+mn-cs"/>
              </a:rPr>
              <a:t>worse </a:t>
            </a:r>
            <a:r>
              <a:rPr lang="en-US" sz="1200" b="0" i="0" u="none" strike="noStrike" kern="1200" baseline="0" dirty="0" smtClean="0">
                <a:solidFill>
                  <a:schemeClr val="tx1"/>
                </a:solidFill>
                <a:uFillTx/>
                <a:latin typeface="+mn-lt"/>
                <a:ea typeface="+mn-ea"/>
                <a:cs typeface="+mn-cs"/>
              </a:rPr>
              <a:t>jobs housing balance in those communities and likely communities beyond Bakersfield</a:t>
            </a:r>
          </a:p>
          <a:p>
            <a:pPr marL="0" indent="0">
              <a:buFontTx/>
              <a:buNone/>
            </a:pPr>
            <a:r>
              <a:rPr lang="en-US" sz="1200" b="0" i="0" u="none" strike="noStrike" kern="1200" baseline="0" dirty="0" smtClean="0">
                <a:solidFill>
                  <a:schemeClr val="tx1"/>
                </a:solidFill>
                <a:uFillTx/>
                <a:latin typeface="+mn-lt"/>
                <a:ea typeface="+mn-ea"/>
                <a:cs typeface="+mn-cs"/>
              </a:rPr>
              <a:t>- Much of the $ for active transportation comes from speculative sources</a:t>
            </a:r>
          </a:p>
          <a:p>
            <a:pPr marL="171450" indent="-171450">
              <a:buFontTx/>
              <a:buChar char="-"/>
            </a:pPr>
            <a:endParaRPr lang="en-US" sz="1200" b="0" i="0" u="none" strike="noStrike" kern="1200" baseline="0" dirty="0" smtClean="0">
              <a:solidFill>
                <a:schemeClr val="tx1"/>
              </a:solidFill>
              <a:uFillTx/>
              <a:latin typeface="+mn-lt"/>
              <a:ea typeface="+mn-ea"/>
              <a:cs typeface="+mn-cs"/>
            </a:endParaRPr>
          </a:p>
          <a:p>
            <a:pPr marL="0" indent="0">
              <a:buFontTx/>
              <a:buNone/>
            </a:pPr>
            <a:r>
              <a:rPr lang="en-US" sz="1200" b="0" i="0" u="none" strike="noStrike" kern="1200" baseline="0" dirty="0" smtClean="0">
                <a:solidFill>
                  <a:schemeClr val="tx1"/>
                </a:solidFill>
                <a:uFillTx/>
                <a:latin typeface="+mn-lt"/>
                <a:ea typeface="+mn-ea"/>
                <a:cs typeface="+mn-cs"/>
              </a:rPr>
              <a:t>Process</a:t>
            </a:r>
          </a:p>
          <a:p>
            <a:pPr marL="0" indent="0">
              <a:buFontTx/>
              <a:buNone/>
            </a:pPr>
            <a:r>
              <a:rPr lang="en-US" sz="1200" b="0" i="0" u="none" strike="noStrike" kern="1200" baseline="0" dirty="0" smtClean="0">
                <a:solidFill>
                  <a:schemeClr val="tx1"/>
                </a:solidFill>
                <a:uFillTx/>
                <a:latin typeface="+mn-lt"/>
                <a:ea typeface="+mn-ea"/>
                <a:cs typeface="+mn-cs"/>
              </a:rPr>
              <a:t>- Great commonality but some differences in both policy and process. The focus of discussion on policy was whether to focus on metro Bakersfield or the county as a whole. The partners chose to write 2 final letters, one was the more “inside” approach and the other was a more “outside” approach.</a:t>
            </a:r>
            <a:endParaRPr lang="en-US" dirty="0">
              <a:uFillTx/>
            </a:endParaRPr>
          </a:p>
        </p:txBody>
      </p:sp>
      <p:sp>
        <p:nvSpPr>
          <p:cNvPr id="4" name="Slide Number Placeholder 3"/>
          <p:cNvSpPr>
            <a:spLocks noGrp="1"/>
          </p:cNvSpPr>
          <p:nvPr>
            <p:ph type="sldNum" sz="quarter" idx="10"/>
          </p:nvPr>
        </p:nvSpPr>
        <p:spPr/>
        <p:txBody>
          <a:bodyPr/>
          <a:lstStyle/>
          <a:p>
            <a:pPr>
              <a:defRPr>
                <a:uFillTx/>
              </a:defRPr>
            </a:pPr>
            <a:fld id="{C38345F4-89D3-4A33-9A6E-D2C333ACCE5F}" type="slidenum">
              <a:rPr lang="en-US" smtClean="0">
                <a:uFillTx/>
              </a:rPr>
              <a:pPr>
                <a:defRPr>
                  <a:uFillTx/>
                </a:defRPr>
              </a:pPr>
              <a:t>20</a:t>
            </a:fld>
            <a:endParaRPr lang="en-US">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uFillTx/>
              </a:rPr>
              <a:t>Policy</a:t>
            </a:r>
          </a:p>
          <a:p>
            <a:pPr marL="171450" marR="0" indent="-171450" algn="l" defTabSz="914400" rtl="0" eaLnBrk="0" fontAlgn="base" latinLnBrk="0" hangingPunct="0">
              <a:lnSpc>
                <a:spcPct val="100000"/>
              </a:lnSpc>
              <a:spcBef>
                <a:spcPct val="30000"/>
              </a:spcBef>
              <a:spcAft>
                <a:spcPct val="0"/>
              </a:spcAft>
              <a:buFontTx/>
              <a:buChar char="-"/>
              <a:defRPr>
                <a:uFillTx/>
              </a:defRPr>
            </a:pPr>
            <a:r>
              <a:rPr lang="en-US" baseline="0" dirty="0" smtClean="0">
                <a:uFillTx/>
              </a:rPr>
              <a:t>This has implications on the integrity of SB 375 and the target-setting process currently underway. In addition, San Diego seems to have similar negligible mode shift yet large GHG reductions. </a:t>
            </a:r>
          </a:p>
          <a:p>
            <a:pPr marL="171450" indent="-171450">
              <a:buFontTx/>
              <a:buChar char="-"/>
            </a:pPr>
            <a:r>
              <a:rPr lang="en-US" baseline="0" dirty="0" smtClean="0">
                <a:uFillTx/>
              </a:rPr>
              <a:t>One of the issues in Kern that could inform other areas is how to expand benefits of SB 375 into rural areas. One idea that had traction was to identify “transit-ready areas.” </a:t>
            </a:r>
          </a:p>
          <a:p>
            <a:pPr marL="0" indent="0">
              <a:buFontTx/>
              <a:buNone/>
            </a:pPr>
            <a:endParaRPr lang="en-US" baseline="0" dirty="0" smtClean="0">
              <a:uFillTx/>
            </a:endParaRPr>
          </a:p>
          <a:p>
            <a:pPr marL="0" indent="0">
              <a:buFontTx/>
              <a:buNone/>
            </a:pPr>
            <a:r>
              <a:rPr lang="en-US" baseline="0" dirty="0" smtClean="0">
                <a:uFillTx/>
              </a:rPr>
              <a:t>Process: </a:t>
            </a:r>
          </a:p>
          <a:p>
            <a:pPr marL="0" indent="0">
              <a:buFontTx/>
              <a:buNone/>
            </a:pPr>
            <a:r>
              <a:rPr lang="en-US" baseline="0" dirty="0" smtClean="0">
                <a:uFillTx/>
              </a:rPr>
              <a:t>- Helping the region and local jurisdictions to implement. Utilizing cap and trade money, especially for disadvantaged </a:t>
            </a:r>
            <a:r>
              <a:rPr lang="en-US" baseline="0" smtClean="0">
                <a:uFillTx/>
              </a:rPr>
              <a:t>comm </a:t>
            </a:r>
            <a:r>
              <a:rPr lang="en-US" baseline="0" dirty="0" smtClean="0">
                <a:uFillTx/>
              </a:rPr>
              <a:t>and infill infrastructure in Bakersfield.</a:t>
            </a:r>
            <a:endParaRPr lang="en-US" dirty="0" smtClean="0">
              <a:uFillTx/>
            </a:endParaRPr>
          </a:p>
        </p:txBody>
      </p:sp>
      <p:sp>
        <p:nvSpPr>
          <p:cNvPr id="4" name="Slide Number Placeholder 3"/>
          <p:cNvSpPr>
            <a:spLocks noGrp="1"/>
          </p:cNvSpPr>
          <p:nvPr>
            <p:ph type="sldNum" sz="quarter" idx="10"/>
          </p:nvPr>
        </p:nvSpPr>
        <p:spPr/>
        <p:txBody>
          <a:bodyPr/>
          <a:lstStyle/>
          <a:p>
            <a:pPr>
              <a:defRPr>
                <a:uFillTx/>
              </a:defRPr>
            </a:pPr>
            <a:fld id="{C38345F4-89D3-4A33-9A6E-D2C333ACCE5F}" type="slidenum">
              <a:rPr lang="en-US" smtClean="0">
                <a:uFillTx/>
              </a:rPr>
              <a:pPr>
                <a:defRPr>
                  <a:uFillTx/>
                </a:defRPr>
              </a:pPr>
              <a:t>21</a:t>
            </a:fld>
            <a:endParaRPr lang="en-US">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uFillTx/>
            </a:endParaRPr>
          </a:p>
        </p:txBody>
      </p:sp>
      <p:sp>
        <p:nvSpPr>
          <p:cNvPr id="4" name="Slide Number Placeholder 3"/>
          <p:cNvSpPr>
            <a:spLocks noGrp="1"/>
          </p:cNvSpPr>
          <p:nvPr>
            <p:ph type="sldNum" sz="quarter" idx="5"/>
          </p:nvPr>
        </p:nvSpPr>
        <p:spPr/>
        <p:txBody>
          <a:bodyPr/>
          <a:lstStyle/>
          <a:p>
            <a:pPr>
              <a:defRPr>
                <a:uFillTx/>
              </a:defRPr>
            </a:pPr>
            <a:fld id="{BF28EE6F-2AB7-4C58-8730-71D891C54795}" type="slidenum">
              <a:rPr lang="en-US" smtClean="0">
                <a:uFillTx/>
              </a:rPr>
              <a:pPr>
                <a:defRPr>
                  <a:uFillTx/>
                </a:defRPr>
              </a:pPr>
              <a:t>22</a:t>
            </a:fld>
            <a:endParaRPr lang="en-US">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a:t>
            </a:r>
            <a:r>
              <a:rPr lang="en-US" baseline="0" dirty="0" smtClean="0"/>
              <a:t> my previous job, I was a high school algebra teacher, so I’d like to start off with a pop quiz! I never subjected my students to this, but you guys aren’t so lucky. </a:t>
            </a:r>
          </a:p>
          <a:p>
            <a:pPr marL="171450" indent="-171450">
              <a:buFontTx/>
              <a:buChar char="-"/>
            </a:pPr>
            <a:r>
              <a:rPr lang="en-US" baseline="0" dirty="0" smtClean="0"/>
              <a:t>Each region has to meet these targets individually – Valley leaders were opposed to these targets.</a:t>
            </a:r>
            <a:endParaRPr lang="en-US" dirty="0"/>
          </a:p>
        </p:txBody>
      </p:sp>
      <p:sp>
        <p:nvSpPr>
          <p:cNvPr id="4" name="Slide Number Placeholder 3"/>
          <p:cNvSpPr>
            <a:spLocks noGrp="1"/>
          </p:cNvSpPr>
          <p:nvPr>
            <p:ph type="sldNum" sz="quarter" idx="10"/>
          </p:nvPr>
        </p:nvSpPr>
        <p:spPr/>
        <p:txBody>
          <a:bodyPr/>
          <a:lstStyle/>
          <a:p>
            <a:pPr>
              <a:defRPr/>
            </a:pPr>
            <a:fld id="{C38345F4-89D3-4A33-9A6E-D2C333ACCE5F}" type="slidenum">
              <a:rPr lang="en-US" smtClean="0"/>
              <a:pPr>
                <a:defRPr/>
              </a:pPr>
              <a:t>2</a:t>
            </a:fld>
            <a:endParaRPr lang="en-US"/>
          </a:p>
        </p:txBody>
      </p:sp>
    </p:spTree>
    <p:extLst>
      <p:ext uri="{BB962C8B-B14F-4D97-AF65-F5344CB8AC3E}">
        <p14:creationId xmlns:p14="http://schemas.microsoft.com/office/powerpoint/2010/main" val="384789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These are the three regions we are highlighting today – so a quick picture of the challenges the Valley faces.</a:t>
            </a:r>
          </a:p>
          <a:p>
            <a:pPr marL="171450" indent="-171450">
              <a:buFontTx/>
              <a:buChar char="-"/>
            </a:pPr>
            <a:r>
              <a:rPr lang="en-US" baseline="0" dirty="0" smtClean="0"/>
              <a:t>Air quality is very poor, poverty is high, and growth is happening fast. </a:t>
            </a:r>
          </a:p>
          <a:p>
            <a:pPr marL="171450" indent="-171450">
              <a:buFontTx/>
              <a:buChar char="-"/>
            </a:pPr>
            <a:r>
              <a:rPr lang="en-US" baseline="0" dirty="0" smtClean="0"/>
              <a:t>For reference, the overall CA poverty rate is about 15%</a:t>
            </a:r>
          </a:p>
          <a:p>
            <a:pPr marL="171450" indent="-171450">
              <a:buFontTx/>
              <a:buChar char="-"/>
            </a:pPr>
            <a:r>
              <a:rPr lang="en-US" baseline="0" dirty="0" smtClean="0"/>
              <a:t>Entire Valley is expected to double in size by 2060 – lead by San Joaquin and Kern as suburbs or exurbs of Bay Area, Sacramento, Los Angeles. State as a whole expected to grow 39% by 2060. </a:t>
            </a:r>
            <a:endParaRPr lang="en-US" dirty="0"/>
          </a:p>
        </p:txBody>
      </p:sp>
      <p:sp>
        <p:nvSpPr>
          <p:cNvPr id="4" name="Slide Number Placeholder 3"/>
          <p:cNvSpPr>
            <a:spLocks noGrp="1"/>
          </p:cNvSpPr>
          <p:nvPr>
            <p:ph type="sldNum" sz="quarter" idx="10"/>
          </p:nvPr>
        </p:nvSpPr>
        <p:spPr/>
        <p:txBody>
          <a:bodyPr/>
          <a:lstStyle/>
          <a:p>
            <a:pPr>
              <a:defRPr/>
            </a:pPr>
            <a:fld id="{C38345F4-89D3-4A33-9A6E-D2C333ACCE5F}" type="slidenum">
              <a:rPr lang="en-US" smtClean="0"/>
              <a:pPr>
                <a:defRPr/>
              </a:pPr>
              <a:t>3</a:t>
            </a:fld>
            <a:endParaRPr lang="en-US"/>
          </a:p>
        </p:txBody>
      </p:sp>
    </p:spTree>
    <p:extLst>
      <p:ext uri="{BB962C8B-B14F-4D97-AF65-F5344CB8AC3E}">
        <p14:creationId xmlns:p14="http://schemas.microsoft.com/office/powerpoint/2010/main" val="2692098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smtClean="0">
              <a:uFillTx/>
            </a:endParaRPr>
          </a:p>
        </p:txBody>
      </p:sp>
      <p:sp>
        <p:nvSpPr>
          <p:cNvPr id="4" name="Slide Number Placeholder 3"/>
          <p:cNvSpPr>
            <a:spLocks noGrp="1"/>
          </p:cNvSpPr>
          <p:nvPr>
            <p:ph type="sldNum" sz="quarter" idx="5"/>
          </p:nvPr>
        </p:nvSpPr>
        <p:spPr/>
        <p:txBody>
          <a:bodyPr/>
          <a:lstStyle/>
          <a:p>
            <a:pPr>
              <a:defRPr>
                <a:uFillTx/>
              </a:defRPr>
            </a:pPr>
            <a:fld id="{BF28EE6F-2AB7-4C58-8730-71D891C54795}" type="slidenum">
              <a:rPr lang="en-US" smtClean="0">
                <a:uFillTx/>
              </a:rPr>
              <a:pPr>
                <a:defRPr>
                  <a:uFillTx/>
                </a:defRPr>
              </a:pPr>
              <a:t>4</a:t>
            </a:fld>
            <a:endParaRPr lang="en-US">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Stanislaus</a:t>
            </a:r>
            <a:r>
              <a:rPr lang="en-US" baseline="0" dirty="0" smtClean="0"/>
              <a:t> and San Joaquin counties are both within the Diocese of Stockton. Stockton in SJ County, Modesto in Stanislaus County. Though I know more about SJ County and we did focus much more there. </a:t>
            </a:r>
          </a:p>
          <a:p>
            <a:pPr marL="171450" indent="-171450">
              <a:buFontTx/>
              <a:buChar char="-"/>
            </a:pPr>
            <a:r>
              <a:rPr lang="en-US" baseline="0" dirty="0" smtClean="0"/>
              <a:t>SJ a high number of Bay Area and Sacramento commuters, but also rich agricultural heritage. Few large agri-business, trying to focus on the abundance of family-owned farms and a growing and thriving wine industry in Lodi (and I do NOT mean Gallo). However, also excited about things like Amazon distribution facilities in Stanislaus county that create thousands of jobs….in the middle of nowhere…and commuter-focused mixed-use developments like Mountain House (Tracy) and River Islands (Lathrop). These are basically mixed-use, commuter- (and somewhat transit-) oriented sprawl. Content to be Bay Area bedroom communities. </a:t>
            </a:r>
          </a:p>
          <a:p>
            <a:pPr marL="171450" indent="-171450">
              <a:buFontTx/>
              <a:buChar char="-"/>
            </a:pPr>
            <a:r>
              <a:rPr lang="en-US" baseline="0" dirty="0" smtClean="0"/>
              <a:t>Our advocacy paid off!!</a:t>
            </a:r>
          </a:p>
          <a:p>
            <a:pPr marL="171450" indent="-171450">
              <a:buFontTx/>
              <a:buChar char="-"/>
            </a:pPr>
            <a:r>
              <a:rPr lang="en-US" baseline="0" dirty="0" smtClean="0"/>
              <a:t>Good news by the numbers.</a:t>
            </a:r>
          </a:p>
          <a:p>
            <a:pPr marL="171450" indent="-171450">
              <a:buFontTx/>
              <a:buChar char="-"/>
            </a:pPr>
            <a:r>
              <a:rPr lang="en-US" baseline="0" dirty="0" smtClean="0"/>
              <a:t>Beyond numbers, both counties had several good champions who really did take process seriously. These conversations are spilling over into other projects – Stockton just began the process to update its General Plan, in part to reflect the SCS, and Modesto will begin the same process shortly. Wood Colony residents in Stanislaus county are using the SCS as leverage to fight the development of their farmland, and the absorption of </a:t>
            </a:r>
            <a:r>
              <a:rPr lang="en-US" baseline="0" dirty="0" err="1" smtClean="0"/>
              <a:t>Salida</a:t>
            </a:r>
            <a:r>
              <a:rPr lang="en-US" baseline="0" dirty="0" smtClean="0"/>
              <a:t> as Modesto sprawls. </a:t>
            </a:r>
          </a:p>
          <a:p>
            <a:pPr marL="171450" indent="-171450">
              <a:buFontTx/>
              <a:buChar char="-"/>
            </a:pPr>
            <a:r>
              <a:rPr lang="en-US" baseline="0" dirty="0" smtClean="0"/>
              <a:t>San Joaquin is finalizing an implementation Working Group that will include all of the cities in the County, the transit district, public health department, Sierra Club, and members of our Coalition. Will be approved at tomorrow’s Board meeting – not wasting any time!</a:t>
            </a:r>
            <a:endParaRPr lang="en-US" dirty="0"/>
          </a:p>
        </p:txBody>
      </p:sp>
      <p:sp>
        <p:nvSpPr>
          <p:cNvPr id="4" name="Slide Number Placeholder 3"/>
          <p:cNvSpPr>
            <a:spLocks noGrp="1"/>
          </p:cNvSpPr>
          <p:nvPr>
            <p:ph type="sldNum" sz="quarter" idx="10"/>
          </p:nvPr>
        </p:nvSpPr>
        <p:spPr/>
        <p:txBody>
          <a:bodyPr/>
          <a:lstStyle/>
          <a:p>
            <a:pPr>
              <a:defRPr/>
            </a:pPr>
            <a:fld id="{C38345F4-89D3-4A33-9A6E-D2C333ACCE5F}" type="slidenum">
              <a:rPr lang="en-US" smtClean="0"/>
              <a:pPr>
                <a:defRPr/>
              </a:pPr>
              <a:t>5</a:t>
            </a:fld>
            <a:endParaRPr lang="en-US"/>
          </a:p>
        </p:txBody>
      </p:sp>
    </p:spTree>
    <p:extLst>
      <p:ext uri="{BB962C8B-B14F-4D97-AF65-F5344CB8AC3E}">
        <p14:creationId xmlns:p14="http://schemas.microsoft.com/office/powerpoint/2010/main" val="352071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both counties</a:t>
            </a:r>
            <a:r>
              <a:rPr lang="en-US" baseline="0" dirty="0" smtClean="0"/>
              <a:t> we had large, broad-based coalitions – including public agencies like the Health Department and local planning commissioners. Brought in the farming community, developers, local businesses, conservation, </a:t>
            </a:r>
            <a:r>
              <a:rPr lang="en-US" baseline="0" dirty="0" err="1" smtClean="0"/>
              <a:t>enviros</a:t>
            </a:r>
            <a:r>
              <a:rPr lang="en-US" baseline="0" dirty="0" smtClean="0"/>
              <a:t>, education, ethnic groups, faith groups – then disperse the right people to meet with the right Board members. It’s powerful to have an infill developer, and big name in Stockton, stand up next to the public health director and both support the SCS plan. Also had the local media on our side, overall the Stockton Record covered the issue well and was generally receptive to our statements. In Stanislaus we had Cal State students and family farmers allied to support the SCS. Liked the frame of choices – housing choices, transportation choices, etc. </a:t>
            </a:r>
          </a:p>
          <a:p>
            <a:pPr marL="171450" indent="-171450">
              <a:buFontTx/>
              <a:buChar char="-"/>
            </a:pPr>
            <a:r>
              <a:rPr lang="en-US" baseline="0" dirty="0" smtClean="0"/>
              <a:t>Another key part of our success were friendly, frank, relationships with the staff. When the Coalition went out to celebrate our SJ success, the staff joined us, including the COG Director and member of the COG Board. And they are now calling on Coalition members to help with implementation, grant distribution, etc. They saw we were reasonable and cooperative, not adversarial, and I think we got a lot further. </a:t>
            </a:r>
            <a:endParaRPr lang="en-US" dirty="0"/>
          </a:p>
        </p:txBody>
      </p:sp>
      <p:sp>
        <p:nvSpPr>
          <p:cNvPr id="4" name="Slide Number Placeholder 3"/>
          <p:cNvSpPr>
            <a:spLocks noGrp="1"/>
          </p:cNvSpPr>
          <p:nvPr>
            <p:ph type="sldNum" sz="quarter" idx="10"/>
          </p:nvPr>
        </p:nvSpPr>
        <p:spPr/>
        <p:txBody>
          <a:bodyPr/>
          <a:lstStyle/>
          <a:p>
            <a:pPr>
              <a:defRPr/>
            </a:pPr>
            <a:fld id="{C38345F4-89D3-4A33-9A6E-D2C333ACCE5F}" type="slidenum">
              <a:rPr lang="en-US" smtClean="0"/>
              <a:pPr>
                <a:defRPr/>
              </a:pPr>
              <a:t>6</a:t>
            </a:fld>
            <a:endParaRPr lang="en-US"/>
          </a:p>
        </p:txBody>
      </p:sp>
    </p:spTree>
    <p:extLst>
      <p:ext uri="{BB962C8B-B14F-4D97-AF65-F5344CB8AC3E}">
        <p14:creationId xmlns:p14="http://schemas.microsoft.com/office/powerpoint/2010/main" val="3231606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Despite more and more people moving from the Bay Area to San Joaquin County,</a:t>
            </a:r>
            <a:r>
              <a:rPr lang="en-US" baseline="0" dirty="0" smtClean="0"/>
              <a:t> it is still a pretty politically and culturally conservative place. The COG Board is entirely male, and with one exception, over 50 (I’m estimating). </a:t>
            </a:r>
            <a:r>
              <a:rPr lang="en-US" baseline="0" dirty="0" err="1" smtClean="0"/>
              <a:t>Spanos</a:t>
            </a:r>
            <a:r>
              <a:rPr lang="en-US" baseline="0" dirty="0" smtClean="0"/>
              <a:t> is very powerful, and they build large lot single family homes and office parks. The Climate Action Plan in Stockton has reigned them in somewhat, but they still bankroll the political campaigns. </a:t>
            </a:r>
            <a:r>
              <a:rPr lang="en-US" baseline="0" dirty="0" err="1" smtClean="0"/>
              <a:t>Cort</a:t>
            </a:r>
            <a:r>
              <a:rPr lang="en-US" baseline="0" dirty="0" smtClean="0"/>
              <a:t> is also very powerful, but we had them on our side.</a:t>
            </a:r>
          </a:p>
          <a:p>
            <a:pPr marL="171450" indent="-171450">
              <a:buFontTx/>
              <a:buChar char="-"/>
            </a:pPr>
            <a:r>
              <a:rPr lang="en-US" baseline="0" dirty="0" smtClean="0"/>
              <a:t>Content to be bedroom communities – Lathrop, Tracy, Manteca, Ripon, </a:t>
            </a:r>
            <a:r>
              <a:rPr lang="en-US" baseline="0" dirty="0" err="1" smtClean="0"/>
              <a:t>Salida</a:t>
            </a:r>
            <a:r>
              <a:rPr lang="en-US" baseline="0" dirty="0" smtClean="0"/>
              <a:t>. Desire for large single family homes on </a:t>
            </a:r>
            <a:r>
              <a:rPr lang="en-US" baseline="0" dirty="0" err="1" smtClean="0"/>
              <a:t>cul</a:t>
            </a:r>
            <a:r>
              <a:rPr lang="en-US" baseline="0" dirty="0" smtClean="0"/>
              <a:t> de sacs still seem to rule the day in the eyes of the </a:t>
            </a:r>
            <a:r>
              <a:rPr lang="en-US" baseline="0" dirty="0" err="1" smtClean="0"/>
              <a:t>electeds</a:t>
            </a:r>
            <a:r>
              <a:rPr lang="en-US" baseline="0" dirty="0" smtClean="0"/>
              <a:t>, don’t see need for downtowns, walkability, bike lanes, etc. Do support ACE train. </a:t>
            </a:r>
          </a:p>
          <a:p>
            <a:pPr marL="171450" indent="-171450">
              <a:buFontTx/>
              <a:buChar char="-"/>
            </a:pPr>
            <a:r>
              <a:rPr lang="en-US" baseline="0" dirty="0" smtClean="0"/>
              <a:t>As such, the question of inter-regional travel and how to measure it came up all the time. The number of trips each day from SJ to Bay Area are significant (though not actually as significant as the </a:t>
            </a:r>
            <a:r>
              <a:rPr lang="en-US" baseline="0" dirty="0" err="1" smtClean="0"/>
              <a:t>electeds</a:t>
            </a:r>
            <a:r>
              <a:rPr lang="en-US" baseline="0" dirty="0" smtClean="0"/>
              <a:t> would have you believe), and are ignored by the models. </a:t>
            </a:r>
          </a:p>
          <a:p>
            <a:pPr marL="171450" indent="-171450">
              <a:buFontTx/>
              <a:buChar char="-"/>
            </a:pPr>
            <a:r>
              <a:rPr lang="en-US" baseline="0" dirty="0" smtClean="0"/>
              <a:t>The astounding GHG and VMT reductions also raise some eyebrows – though if the inter-regional trip issue is resolved these numbers will probably look a lot different. </a:t>
            </a:r>
          </a:p>
          <a:p>
            <a:pPr marL="171450" indent="-171450">
              <a:buFontTx/>
              <a:buChar char="-"/>
            </a:pPr>
            <a:r>
              <a:rPr lang="en-US" baseline="0" dirty="0" smtClean="0"/>
              <a:t>Public participation needs to improve – workshops had good turnout in Stockton, Modesto, but not much input from beyond the cities (Wood Colony residents an exception). Implementation Working Group tasked with working on this. Getting residents to think beyond planned communities as the ideal for everyone – more choices for disadvantaged communities, older adults, youth, young adults</a:t>
            </a:r>
            <a:endParaRPr lang="en-US" dirty="0"/>
          </a:p>
        </p:txBody>
      </p:sp>
      <p:sp>
        <p:nvSpPr>
          <p:cNvPr id="4" name="Slide Number Placeholder 3"/>
          <p:cNvSpPr>
            <a:spLocks noGrp="1"/>
          </p:cNvSpPr>
          <p:nvPr>
            <p:ph type="sldNum" sz="quarter" idx="10"/>
          </p:nvPr>
        </p:nvSpPr>
        <p:spPr/>
        <p:txBody>
          <a:bodyPr/>
          <a:lstStyle/>
          <a:p>
            <a:pPr>
              <a:defRPr/>
            </a:pPr>
            <a:fld id="{C38345F4-89D3-4A33-9A6E-D2C333ACCE5F}" type="slidenum">
              <a:rPr lang="en-US" smtClean="0"/>
              <a:pPr>
                <a:defRPr/>
              </a:pPr>
              <a:t>7</a:t>
            </a:fld>
            <a:endParaRPr lang="en-US"/>
          </a:p>
        </p:txBody>
      </p:sp>
    </p:spTree>
    <p:extLst>
      <p:ext uri="{BB962C8B-B14F-4D97-AF65-F5344CB8AC3E}">
        <p14:creationId xmlns:p14="http://schemas.microsoft.com/office/powerpoint/2010/main" val="3349216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Top priority is the inter-regional trips – figuring how to</a:t>
            </a:r>
            <a:r>
              <a:rPr lang="en-US" baseline="0" dirty="0" smtClean="0"/>
              <a:t> include those in the models.</a:t>
            </a:r>
          </a:p>
          <a:p>
            <a:pPr marL="171450" indent="-171450">
              <a:buFontTx/>
              <a:buChar char="-"/>
            </a:pPr>
            <a:r>
              <a:rPr lang="en-US" baseline="0" dirty="0" smtClean="0"/>
              <a:t>Improving modeling overall – explain where the dramatic reductions come from (and why they then increase) – WTH?</a:t>
            </a:r>
          </a:p>
          <a:p>
            <a:pPr marL="171450" indent="-171450">
              <a:buFontTx/>
              <a:buChar char="-"/>
            </a:pPr>
            <a:r>
              <a:rPr lang="en-US" baseline="0" dirty="0" smtClean="0"/>
              <a:t>Revisit targets – given these issues, should these targets be raised? </a:t>
            </a:r>
            <a:endParaRPr lang="en-US" dirty="0"/>
          </a:p>
        </p:txBody>
      </p:sp>
      <p:sp>
        <p:nvSpPr>
          <p:cNvPr id="4" name="Slide Number Placeholder 3"/>
          <p:cNvSpPr>
            <a:spLocks noGrp="1"/>
          </p:cNvSpPr>
          <p:nvPr>
            <p:ph type="sldNum" sz="quarter" idx="10"/>
          </p:nvPr>
        </p:nvSpPr>
        <p:spPr/>
        <p:txBody>
          <a:bodyPr/>
          <a:lstStyle/>
          <a:p>
            <a:pPr>
              <a:defRPr/>
            </a:pPr>
            <a:fld id="{C38345F4-89D3-4A33-9A6E-D2C333ACCE5F}" type="slidenum">
              <a:rPr lang="en-US" smtClean="0"/>
              <a:pPr>
                <a:defRPr/>
              </a:pPr>
              <a:t>8</a:t>
            </a:fld>
            <a:endParaRPr lang="en-US"/>
          </a:p>
        </p:txBody>
      </p:sp>
    </p:spTree>
    <p:extLst>
      <p:ext uri="{BB962C8B-B14F-4D97-AF65-F5344CB8AC3E}">
        <p14:creationId xmlns:p14="http://schemas.microsoft.com/office/powerpoint/2010/main" val="163808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8345F4-89D3-4A33-9A6E-D2C333ACCE5F}" type="slidenum">
              <a:rPr lang="en-US" smtClean="0"/>
              <a:pPr>
                <a:defRPr/>
              </a:pPr>
              <a:t>9</a:t>
            </a:fld>
            <a:endParaRPr lang="en-US"/>
          </a:p>
        </p:txBody>
      </p:sp>
    </p:spTree>
    <p:extLst>
      <p:ext uri="{BB962C8B-B14F-4D97-AF65-F5344CB8AC3E}">
        <p14:creationId xmlns:p14="http://schemas.microsoft.com/office/powerpoint/2010/main" val="2328995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458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CFF99"/>
                </a:solidFill>
                <a:uFillTx/>
              </a:defRPr>
            </a:lvl1pPr>
          </a:lstStyle>
          <a:p>
            <a:r>
              <a:rPr lang="en-US" dirty="0" smtClean="0">
                <a:uFillTx/>
              </a:rPr>
              <a:t>Click to edit Master title style</a:t>
            </a:r>
            <a:endParaRPr lang="en-US" dirty="0">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accent1">
                    <a:lumMod val="40000"/>
                    <a:lumOff val="60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dirty="0" smtClean="0">
                <a:uFillTx/>
              </a:rPr>
              <a:t>Click to edit Master subtitle style</a:t>
            </a:r>
            <a:endParaRPr lang="en-US" dirty="0">
              <a:uFillTx/>
            </a:endParaRPr>
          </a:p>
        </p:txBody>
      </p:sp>
      <p:sp>
        <p:nvSpPr>
          <p:cNvPr id="4" name="Date Placeholder 3"/>
          <p:cNvSpPr>
            <a:spLocks noGrp="1"/>
          </p:cNvSpPr>
          <p:nvPr>
            <p:ph type="dt" sz="half" idx="10"/>
          </p:nvPr>
        </p:nvSpPr>
        <p:spPr/>
        <p:txBody>
          <a:bodyPr/>
          <a:lstStyle>
            <a:lvl1pPr>
              <a:defRPr>
                <a:uFillTx/>
              </a:defRPr>
            </a:lvl1pPr>
          </a:lstStyle>
          <a:p>
            <a:pPr>
              <a:defRPr>
                <a:uFillTx/>
              </a:defRPr>
            </a:pPr>
            <a:fld id="{0152AA1B-4566-474F-95FD-65CC23DE5696}" type="datetimeFigureOut">
              <a:rPr lang="en-US">
                <a:uFillTx/>
              </a:rPr>
              <a:pPr>
                <a:defRPr>
                  <a:uFillTx/>
                </a:defRPr>
              </a:pPr>
              <a:t>9/16/2014</a:t>
            </a:fld>
            <a:endParaRPr lang="en-US">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7C3CBE53-081D-4089-95D9-692121C4F2F9}" type="slidenum">
              <a:rPr lang="en-US">
                <a:uFillTx/>
              </a:rPr>
              <a:pPr>
                <a:defRPr>
                  <a:uFillTx/>
                </a:defRPr>
              </a:pPr>
              <a:t>‹#›</a:t>
            </a:fld>
            <a:endParaRPr lang="en-US">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a:defRPr>
                <a:uFillTx/>
              </a:defRPr>
            </a:lvl1pPr>
          </a:lstStyle>
          <a:p>
            <a:pPr>
              <a:defRPr>
                <a:uFillTx/>
              </a:defRPr>
            </a:pPr>
            <a:fld id="{8AD4998B-1513-4662-85D5-B927997050EC}" type="datetimeFigureOut">
              <a:rPr lang="en-US">
                <a:uFillTx/>
              </a:rPr>
              <a:pPr>
                <a:defRPr>
                  <a:uFillTx/>
                </a:defRPr>
              </a:pPr>
              <a:t>9/16/2014</a:t>
            </a:fld>
            <a:endParaRPr lang="en-US">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D22212FA-BD55-4014-81EE-A6AAF9FF0319}" type="slidenum">
              <a:rPr lang="en-US">
                <a:uFillTx/>
              </a:rPr>
              <a:pPr>
                <a:defRPr>
                  <a:uFillTx/>
                </a:defRPr>
              </a:pPr>
              <a:t>‹#›</a:t>
            </a:fld>
            <a:endParaRPr lang="en-US">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uFillTx/>
              </a:rPr>
              <a:t>Click to edit Master title style</a:t>
            </a:r>
            <a:endParaRPr lang="en-US">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Date Placeholder 3"/>
          <p:cNvSpPr>
            <a:spLocks noGrp="1"/>
          </p:cNvSpPr>
          <p:nvPr>
            <p:ph type="dt" sz="half" idx="10"/>
          </p:nvPr>
        </p:nvSpPr>
        <p:spPr/>
        <p:txBody>
          <a:bodyPr/>
          <a:lstStyle>
            <a:lvl1pPr>
              <a:defRPr>
                <a:uFillTx/>
              </a:defRPr>
            </a:lvl1pPr>
          </a:lstStyle>
          <a:p>
            <a:pPr>
              <a:defRPr>
                <a:uFillTx/>
              </a:defRPr>
            </a:pPr>
            <a:fld id="{961C26C5-34FC-4835-899A-26BC76D8EECA}" type="datetimeFigureOut">
              <a:rPr lang="en-US">
                <a:uFillTx/>
              </a:rPr>
              <a:pPr>
                <a:defRPr>
                  <a:uFillTx/>
                </a:defRPr>
              </a:pPr>
              <a:t>9/16/2014</a:t>
            </a:fld>
            <a:endParaRPr lang="en-US">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05A88C61-A1FA-4208-931F-F92BF5F1A1FF}" type="slidenum">
              <a:rPr lang="en-US">
                <a:uFillTx/>
              </a:rPr>
              <a:pPr>
                <a:defRPr>
                  <a:uFillTx/>
                </a:defRPr>
              </a:pPr>
              <a:t>‹#›</a:t>
            </a:fld>
            <a:endParaRPr lang="en-US">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p:cNvSpPr>
          <p:nvPr userDrawn="1"/>
        </p:nvSpPr>
        <p:spPr>
          <a:xfrm>
            <a:off x="0" y="6272213"/>
            <a:ext cx="9144000" cy="591587"/>
          </a:xfrm>
          <a:prstGeom prst="rect">
            <a:avLst/>
          </a:prstGeom>
          <a:gradFill flip="none" rotWithShape="1">
            <a:gsLst>
              <a:gs pos="0">
                <a:srgbClr val="003399"/>
              </a:gs>
              <a:gs pos="35000">
                <a:schemeClr val="accent1">
                  <a:tint val="44500"/>
                  <a:satMod val="160000"/>
                </a:schemeClr>
              </a:gs>
              <a:gs pos="94000">
                <a:schemeClr val="bg1"/>
              </a:gs>
            </a:gsLst>
            <a:lin ang="0" scaled="1"/>
            <a:tileRect/>
          </a:gradFill>
        </p:spPr>
        <p:txBody>
          <a:bodyPr lIns="82945" tIns="41473" rIns="82945" bIns="41473">
            <a:spAutoFit/>
          </a:bodyPr>
          <a:lstStyle/>
          <a:p>
            <a:pPr algn="r" fontAlgn="auto">
              <a:spcBef>
                <a:spcPts val="0"/>
              </a:spcBef>
              <a:spcAft>
                <a:spcPts val="0"/>
              </a:spcAft>
              <a:defRPr>
                <a:uFillTx/>
              </a:defRPr>
            </a:pPr>
            <a:r>
              <a:rPr lang="en-US" sz="3300" b="1" dirty="0">
                <a:solidFill>
                  <a:srgbClr val="0033CC"/>
                </a:solidFill>
                <a:uFillTx/>
                <a:latin typeface="Arial Black" pitchFamily="34" charset="0"/>
                <a:cs typeface="+mn-cs"/>
              </a:rPr>
              <a:t>  </a:t>
            </a:r>
            <a:r>
              <a:rPr lang="en-US" sz="3300" b="1" dirty="0" smtClean="0">
                <a:solidFill>
                  <a:srgbClr val="0033CC"/>
                </a:solidFill>
                <a:uFillTx/>
                <a:latin typeface="Arial Black" pitchFamily="34" charset="0"/>
                <a:cs typeface="+mn-cs"/>
              </a:rPr>
              <a:t>   San Joaquin Valley 375</a:t>
            </a:r>
            <a:r>
              <a:rPr lang="en-US" sz="3300" dirty="0" smtClean="0">
                <a:uFillTx/>
                <a:latin typeface="+mn-lt"/>
                <a:cs typeface="+mn-cs"/>
              </a:rPr>
              <a:t> </a:t>
            </a:r>
            <a:r>
              <a:rPr lang="en-US" sz="3300" dirty="0">
                <a:uFillTx/>
                <a:latin typeface="+mn-lt"/>
                <a:cs typeface="+mn-cs"/>
              </a:rPr>
              <a:t>	</a:t>
            </a:r>
          </a:p>
        </p:txBody>
      </p:sp>
      <p:sp>
        <p:nvSpPr>
          <p:cNvPr id="5" name="TextBox 4"/>
          <p:cNvSpPr txBox="1">
            <a:spLocks/>
          </p:cNvSpPr>
          <p:nvPr userDrawn="1"/>
        </p:nvSpPr>
        <p:spPr>
          <a:xfrm>
            <a:off x="0" y="0"/>
            <a:ext cx="9144000" cy="252413"/>
          </a:xfrm>
          <a:prstGeom prst="rect">
            <a:avLst/>
          </a:prstGeom>
          <a:gradFill flip="none" rotWithShape="1">
            <a:gsLst>
              <a:gs pos="0">
                <a:srgbClr val="003399"/>
              </a:gs>
              <a:gs pos="91000">
                <a:schemeClr val="accent1">
                  <a:tint val="44500"/>
                  <a:satMod val="160000"/>
                </a:schemeClr>
              </a:gs>
              <a:gs pos="100000">
                <a:schemeClr val="bg1"/>
              </a:gs>
            </a:gsLst>
            <a:lin ang="0" scaled="1"/>
            <a:tileRect/>
          </a:gradFill>
        </p:spPr>
        <p:txBody>
          <a:bodyPr lIns="82945" tIns="41473" rIns="82945" bIns="41473">
            <a:spAutoFit/>
          </a:bodyPr>
          <a:lstStyle/>
          <a:p>
            <a:pPr algn="r" fontAlgn="auto">
              <a:spcBef>
                <a:spcPts val="0"/>
              </a:spcBef>
              <a:spcAft>
                <a:spcPts val="0"/>
              </a:spcAft>
              <a:defRPr>
                <a:uFillTx/>
              </a:defRPr>
            </a:pPr>
            <a:endParaRPr lang="en-US" sz="1100" dirty="0">
              <a:uFillTx/>
              <a:latin typeface="+mn-lt"/>
              <a:cs typeface="+mn-cs"/>
            </a:endParaRPr>
          </a:p>
        </p:txBody>
      </p:sp>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idx="1"/>
          </p:nvPr>
        </p:nvSpPr>
        <p:spPr/>
        <p:txBody>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6" name="Date Placeholder 3"/>
          <p:cNvSpPr>
            <a:spLocks noGrp="1"/>
          </p:cNvSpPr>
          <p:nvPr>
            <p:ph type="dt" sz="half" idx="10"/>
          </p:nvPr>
        </p:nvSpPr>
        <p:spPr/>
        <p:txBody>
          <a:bodyPr/>
          <a:lstStyle>
            <a:lvl1pPr>
              <a:defRPr>
                <a:uFillTx/>
              </a:defRPr>
            </a:lvl1pPr>
          </a:lstStyle>
          <a:p>
            <a:pPr>
              <a:defRPr>
                <a:uFillTx/>
              </a:defRPr>
            </a:pPr>
            <a:fld id="{0055CDFB-CC03-49B3-924E-E3E106E8E87C}" type="datetimeFigureOut">
              <a:rPr lang="en-US">
                <a:uFillTx/>
              </a:rPr>
              <a:pPr>
                <a:defRPr>
                  <a:uFillTx/>
                </a:defRPr>
              </a:pPr>
              <a:t>9/16/2014</a:t>
            </a:fld>
            <a:endParaRPr lang="en-US">
              <a:uFillTx/>
            </a:endParaRPr>
          </a:p>
        </p:txBody>
      </p:sp>
      <p:sp>
        <p:nvSpPr>
          <p:cNvPr id="7"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8" name="Slide Number Placeholder 5"/>
          <p:cNvSpPr>
            <a:spLocks noGrp="1"/>
          </p:cNvSpPr>
          <p:nvPr>
            <p:ph type="sldNum" sz="quarter" idx="12"/>
          </p:nvPr>
        </p:nvSpPr>
        <p:spPr/>
        <p:txBody>
          <a:bodyPr/>
          <a:lstStyle>
            <a:lvl1pPr>
              <a:defRPr>
                <a:uFillTx/>
              </a:defRPr>
            </a:lvl1pPr>
          </a:lstStyle>
          <a:p>
            <a:pPr>
              <a:defRPr>
                <a:uFillTx/>
              </a:defRPr>
            </a:pPr>
            <a:fld id="{6ADC857B-4426-46FB-96EE-CBF6F1C48D89}" type="slidenum">
              <a:rPr lang="en-US">
                <a:uFillTx/>
              </a:rPr>
              <a:pPr>
                <a:defRPr>
                  <a:uFillTx/>
                </a:defRPr>
              </a:pPr>
              <a:t>‹#›</a:t>
            </a:fld>
            <a:endParaRPr lang="en-US" dirty="0">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smtClean="0">
                <a:uFillTx/>
              </a:rPr>
              <a:t>Click to edit Master text styles</a:t>
            </a:r>
          </a:p>
        </p:txBody>
      </p:sp>
      <p:sp>
        <p:nvSpPr>
          <p:cNvPr id="4" name="Date Placeholder 3"/>
          <p:cNvSpPr>
            <a:spLocks noGrp="1"/>
          </p:cNvSpPr>
          <p:nvPr>
            <p:ph type="dt" sz="half" idx="10"/>
          </p:nvPr>
        </p:nvSpPr>
        <p:spPr/>
        <p:txBody>
          <a:bodyPr/>
          <a:lstStyle>
            <a:lvl1pPr>
              <a:defRPr>
                <a:uFillTx/>
              </a:defRPr>
            </a:lvl1pPr>
          </a:lstStyle>
          <a:p>
            <a:pPr>
              <a:defRPr>
                <a:uFillTx/>
              </a:defRPr>
            </a:pPr>
            <a:fld id="{DAE3BF7F-CE8A-4097-82EB-49210067EBAB}" type="datetimeFigureOut">
              <a:rPr lang="en-US">
                <a:uFillTx/>
              </a:rPr>
              <a:pPr>
                <a:defRPr>
                  <a:uFillTx/>
                </a:defRPr>
              </a:pPr>
              <a:t>9/16/2014</a:t>
            </a:fld>
            <a:endParaRPr lang="en-US">
              <a:uFillTx/>
            </a:endParaRPr>
          </a:p>
        </p:txBody>
      </p:sp>
      <p:sp>
        <p:nvSpPr>
          <p:cNvPr id="5"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6" name="Slide Number Placeholder 5"/>
          <p:cNvSpPr>
            <a:spLocks noGrp="1"/>
          </p:cNvSpPr>
          <p:nvPr>
            <p:ph type="sldNum" sz="quarter" idx="12"/>
          </p:nvPr>
        </p:nvSpPr>
        <p:spPr/>
        <p:txBody>
          <a:bodyPr/>
          <a:lstStyle>
            <a:lvl1pPr>
              <a:defRPr>
                <a:uFillTx/>
              </a:defRPr>
            </a:lvl1pPr>
          </a:lstStyle>
          <a:p>
            <a:pPr>
              <a:defRPr>
                <a:uFillTx/>
              </a:defRPr>
            </a:pPr>
            <a:fld id="{BD2B8847-498C-49DE-AA8F-EAF3CDFC4BB2}" type="slidenum">
              <a:rPr lang="en-US">
                <a:uFillTx/>
              </a:rPr>
              <a:pPr>
                <a:defRPr>
                  <a:uFillTx/>
                </a:defRPr>
              </a:pPr>
              <a:t>‹#›</a:t>
            </a:fld>
            <a:endParaRPr lang="en-US">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Date Placeholder 3"/>
          <p:cNvSpPr>
            <a:spLocks noGrp="1"/>
          </p:cNvSpPr>
          <p:nvPr>
            <p:ph type="dt" sz="half" idx="10"/>
          </p:nvPr>
        </p:nvSpPr>
        <p:spPr/>
        <p:txBody>
          <a:bodyPr/>
          <a:lstStyle>
            <a:lvl1pPr>
              <a:defRPr>
                <a:uFillTx/>
              </a:defRPr>
            </a:lvl1pPr>
          </a:lstStyle>
          <a:p>
            <a:pPr>
              <a:defRPr>
                <a:uFillTx/>
              </a:defRPr>
            </a:pPr>
            <a:fld id="{2510B127-E001-4BAB-97EE-EF9E6084B85D}" type="datetimeFigureOut">
              <a:rPr lang="en-US">
                <a:uFillTx/>
              </a:rPr>
              <a:pPr>
                <a:defRPr>
                  <a:uFillTx/>
                </a:defRPr>
              </a:pPr>
              <a:t>9/16/2014</a:t>
            </a:fld>
            <a:endParaRPr 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04D36885-AE39-4732-8E52-1A9E1411A815}" type="slidenum">
              <a:rPr lang="en-US">
                <a:uFillTx/>
              </a:rPr>
              <a:pPr>
                <a:defRPr>
                  <a:uFillTx/>
                </a:defRPr>
              </a:pPr>
              <a:t>‹#›</a:t>
            </a:fld>
            <a:endParaRPr lang="en-US">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smtClean="0">
                <a:uFillTx/>
              </a:rPr>
              <a:t>Click to edit Master title style</a:t>
            </a:r>
            <a:endParaRPr lang="en-US">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smtClean="0">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7" name="Date Placeholder 3"/>
          <p:cNvSpPr>
            <a:spLocks noGrp="1"/>
          </p:cNvSpPr>
          <p:nvPr>
            <p:ph type="dt" sz="half" idx="10"/>
          </p:nvPr>
        </p:nvSpPr>
        <p:spPr/>
        <p:txBody>
          <a:bodyPr/>
          <a:lstStyle>
            <a:lvl1pPr>
              <a:defRPr>
                <a:uFillTx/>
              </a:defRPr>
            </a:lvl1pPr>
          </a:lstStyle>
          <a:p>
            <a:pPr>
              <a:defRPr>
                <a:uFillTx/>
              </a:defRPr>
            </a:pPr>
            <a:fld id="{E29A5FDA-297B-4079-A351-EDE66955AB0A}" type="datetimeFigureOut">
              <a:rPr lang="en-US">
                <a:uFillTx/>
              </a:rPr>
              <a:pPr>
                <a:defRPr>
                  <a:uFillTx/>
                </a:defRPr>
              </a:pPr>
              <a:t>9/16/2014</a:t>
            </a:fld>
            <a:endParaRPr lang="en-US">
              <a:uFillTx/>
            </a:endParaRPr>
          </a:p>
        </p:txBody>
      </p:sp>
      <p:sp>
        <p:nvSpPr>
          <p:cNvPr id="8"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9" name="Slide Number Placeholder 5"/>
          <p:cNvSpPr>
            <a:spLocks noGrp="1"/>
          </p:cNvSpPr>
          <p:nvPr>
            <p:ph type="sldNum" sz="quarter" idx="12"/>
          </p:nvPr>
        </p:nvSpPr>
        <p:spPr/>
        <p:txBody>
          <a:bodyPr/>
          <a:lstStyle>
            <a:lvl1pPr>
              <a:defRPr>
                <a:uFillTx/>
              </a:defRPr>
            </a:lvl1pPr>
          </a:lstStyle>
          <a:p>
            <a:pPr>
              <a:defRPr>
                <a:uFillTx/>
              </a:defRPr>
            </a:pPr>
            <a:fld id="{7B9BBFB9-A8D4-4F75-AB08-DFEDDB782AF1}" type="slidenum">
              <a:rPr lang="en-US">
                <a:uFillTx/>
              </a:rPr>
              <a:pPr>
                <a:defRPr>
                  <a:uFillTx/>
                </a:defRPr>
              </a:pPr>
              <a:t>‹#›</a:t>
            </a:fld>
            <a:endParaRPr lang="en-US">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uFillTx/>
              </a:rPr>
              <a:t>Click to edit Master title style</a:t>
            </a:r>
            <a:endParaRPr lang="en-US">
              <a:uFillTx/>
            </a:endParaRPr>
          </a:p>
        </p:txBody>
      </p:sp>
      <p:sp>
        <p:nvSpPr>
          <p:cNvPr id="3" name="Date Placeholder 3"/>
          <p:cNvSpPr>
            <a:spLocks noGrp="1"/>
          </p:cNvSpPr>
          <p:nvPr>
            <p:ph type="dt" sz="half" idx="10"/>
          </p:nvPr>
        </p:nvSpPr>
        <p:spPr/>
        <p:txBody>
          <a:bodyPr/>
          <a:lstStyle>
            <a:lvl1pPr>
              <a:defRPr>
                <a:uFillTx/>
              </a:defRPr>
            </a:lvl1pPr>
          </a:lstStyle>
          <a:p>
            <a:pPr>
              <a:defRPr>
                <a:uFillTx/>
              </a:defRPr>
            </a:pPr>
            <a:fld id="{A106EF50-49A6-4E5B-A8D4-A9C0A21C62F0}" type="datetimeFigureOut">
              <a:rPr lang="en-US">
                <a:uFillTx/>
              </a:rPr>
              <a:pPr>
                <a:defRPr>
                  <a:uFillTx/>
                </a:defRPr>
              </a:pPr>
              <a:t>9/16/2014</a:t>
            </a:fld>
            <a:endParaRPr lang="en-US">
              <a:uFillTx/>
            </a:endParaRPr>
          </a:p>
        </p:txBody>
      </p:sp>
      <p:sp>
        <p:nvSpPr>
          <p:cNvPr id="4"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5" name="Slide Number Placeholder 5"/>
          <p:cNvSpPr>
            <a:spLocks noGrp="1"/>
          </p:cNvSpPr>
          <p:nvPr>
            <p:ph type="sldNum" sz="quarter" idx="12"/>
          </p:nvPr>
        </p:nvSpPr>
        <p:spPr/>
        <p:txBody>
          <a:bodyPr/>
          <a:lstStyle>
            <a:lvl1pPr>
              <a:defRPr>
                <a:uFillTx/>
              </a:defRPr>
            </a:lvl1pPr>
          </a:lstStyle>
          <a:p>
            <a:pPr>
              <a:defRPr>
                <a:uFillTx/>
              </a:defRPr>
            </a:pPr>
            <a:fld id="{609C85FD-5918-4B29-97B1-2A7C826A7B71}" type="slidenum">
              <a:rPr lang="en-US">
                <a:uFillTx/>
              </a:rPr>
              <a:pPr>
                <a:defRPr>
                  <a:uFillTx/>
                </a:defRPr>
              </a:pPr>
              <a:t>‹#›</a:t>
            </a:fld>
            <a:endParaRPr lang="en-US">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uFillTx/>
              </a:defRPr>
            </a:lvl1pPr>
          </a:lstStyle>
          <a:p>
            <a:pPr>
              <a:defRPr>
                <a:uFillTx/>
              </a:defRPr>
            </a:pPr>
            <a:fld id="{44B18608-973A-4695-BD50-2AD74937797A}" type="datetimeFigureOut">
              <a:rPr lang="en-US">
                <a:uFillTx/>
              </a:rPr>
              <a:pPr>
                <a:defRPr>
                  <a:uFillTx/>
                </a:defRPr>
              </a:pPr>
              <a:t>9/16/2014</a:t>
            </a:fld>
            <a:endParaRPr lang="en-US">
              <a:uFillTx/>
            </a:endParaRPr>
          </a:p>
        </p:txBody>
      </p:sp>
      <p:sp>
        <p:nvSpPr>
          <p:cNvPr id="3"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4" name="Slide Number Placeholder 5"/>
          <p:cNvSpPr>
            <a:spLocks noGrp="1"/>
          </p:cNvSpPr>
          <p:nvPr>
            <p:ph type="sldNum" sz="quarter" idx="12"/>
          </p:nvPr>
        </p:nvSpPr>
        <p:spPr/>
        <p:txBody>
          <a:bodyPr/>
          <a:lstStyle>
            <a:lvl1pPr>
              <a:defRPr>
                <a:uFillTx/>
              </a:defRPr>
            </a:lvl1pPr>
          </a:lstStyle>
          <a:p>
            <a:pPr>
              <a:defRPr>
                <a:uFillTx/>
              </a:defRPr>
            </a:pPr>
            <a:fld id="{CE79169D-D83A-426A-9D4C-A59812D6B482}" type="slidenum">
              <a:rPr lang="en-US">
                <a:uFillTx/>
              </a:rPr>
              <a:pPr>
                <a:defRPr>
                  <a:uFillTx/>
                </a:defRPr>
              </a:pPr>
              <a:t>‹#›</a:t>
            </a:fld>
            <a:endParaRPr lang="en-US">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lang="en-US">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3"/>
          <p:cNvSpPr>
            <a:spLocks noGrp="1"/>
          </p:cNvSpPr>
          <p:nvPr>
            <p:ph type="dt" sz="half" idx="10"/>
          </p:nvPr>
        </p:nvSpPr>
        <p:spPr/>
        <p:txBody>
          <a:bodyPr/>
          <a:lstStyle>
            <a:lvl1pPr>
              <a:defRPr>
                <a:uFillTx/>
              </a:defRPr>
            </a:lvl1pPr>
          </a:lstStyle>
          <a:p>
            <a:pPr>
              <a:defRPr>
                <a:uFillTx/>
              </a:defRPr>
            </a:pPr>
            <a:fld id="{CE819142-D992-4416-BACE-9823C0E71CEF}" type="datetimeFigureOut">
              <a:rPr lang="en-US">
                <a:uFillTx/>
              </a:rPr>
              <a:pPr>
                <a:defRPr>
                  <a:uFillTx/>
                </a:defRPr>
              </a:pPr>
              <a:t>9/16/2014</a:t>
            </a:fld>
            <a:endParaRPr 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8F1A9186-53C0-4BE7-B9CE-097D503110B6}" type="slidenum">
              <a:rPr lang="en-US">
                <a:uFillTx/>
              </a:rPr>
              <a:pPr>
                <a:defRPr>
                  <a:uFillTx/>
                </a:defRPr>
              </a:pPr>
              <a:t>‹#›</a:t>
            </a:fld>
            <a:endParaRPr lang="en-US">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smtClean="0">
                <a:uFillTx/>
              </a:rPr>
              <a:t>Click to edit Master title style</a:t>
            </a:r>
            <a:endParaRPr lang="en-US">
              <a:uFillTx/>
            </a:endParaRP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pPr lvl="0"/>
            <a:endParaRPr lang="en-US" noProof="0">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smtClean="0">
                <a:uFillTx/>
              </a:rPr>
              <a:t>Click to edit Master text styles</a:t>
            </a:r>
          </a:p>
        </p:txBody>
      </p:sp>
      <p:sp>
        <p:nvSpPr>
          <p:cNvPr id="5" name="Date Placeholder 3"/>
          <p:cNvSpPr>
            <a:spLocks noGrp="1"/>
          </p:cNvSpPr>
          <p:nvPr>
            <p:ph type="dt" sz="half" idx="10"/>
          </p:nvPr>
        </p:nvSpPr>
        <p:spPr/>
        <p:txBody>
          <a:bodyPr/>
          <a:lstStyle>
            <a:lvl1pPr>
              <a:defRPr>
                <a:uFillTx/>
              </a:defRPr>
            </a:lvl1pPr>
          </a:lstStyle>
          <a:p>
            <a:pPr>
              <a:defRPr>
                <a:uFillTx/>
              </a:defRPr>
            </a:pPr>
            <a:fld id="{B9A0D9EA-7E79-4455-AEE0-D7BBFE77D915}" type="datetimeFigureOut">
              <a:rPr lang="en-US">
                <a:uFillTx/>
              </a:rPr>
              <a:pPr>
                <a:defRPr>
                  <a:uFillTx/>
                </a:defRPr>
              </a:pPr>
              <a:t>9/16/2014</a:t>
            </a:fld>
            <a:endParaRPr lang="en-US">
              <a:uFillTx/>
            </a:endParaRPr>
          </a:p>
        </p:txBody>
      </p:sp>
      <p:sp>
        <p:nvSpPr>
          <p:cNvPr id="6" name="Footer Placeholder 4"/>
          <p:cNvSpPr>
            <a:spLocks noGrp="1"/>
          </p:cNvSpPr>
          <p:nvPr>
            <p:ph type="ftr" sz="quarter" idx="11"/>
          </p:nvPr>
        </p:nvSpPr>
        <p:spPr/>
        <p:txBody>
          <a:bodyPr/>
          <a:lstStyle>
            <a:lvl1pPr>
              <a:defRPr>
                <a:uFillTx/>
              </a:defRPr>
            </a:lvl1pPr>
          </a:lstStyle>
          <a:p>
            <a:pPr>
              <a:defRPr>
                <a:uFillTx/>
              </a:defRPr>
            </a:pPr>
            <a:endParaRPr lang="en-US">
              <a:uFillTx/>
            </a:endParaRPr>
          </a:p>
        </p:txBody>
      </p:sp>
      <p:sp>
        <p:nvSpPr>
          <p:cNvPr id="7" name="Slide Number Placeholder 5"/>
          <p:cNvSpPr>
            <a:spLocks noGrp="1"/>
          </p:cNvSpPr>
          <p:nvPr>
            <p:ph type="sldNum" sz="quarter" idx="12"/>
          </p:nvPr>
        </p:nvSpPr>
        <p:spPr/>
        <p:txBody>
          <a:bodyPr/>
          <a:lstStyle>
            <a:lvl1pPr>
              <a:defRPr>
                <a:uFillTx/>
              </a:defRPr>
            </a:lvl1pPr>
          </a:lstStyle>
          <a:p>
            <a:pPr>
              <a:defRPr>
                <a:uFillTx/>
              </a:defRPr>
            </a:pPr>
            <a:fld id="{B4D38AAF-3617-4FE4-BEA5-37EF8E28A2FD}" type="slidenum">
              <a:rPr lang="en-US">
                <a:uFillTx/>
              </a:rPr>
              <a:pPr>
                <a:defRPr>
                  <a:uFillTx/>
                </a:defRPr>
              </a:pPr>
              <a:t>‹#›</a:t>
            </a:fld>
            <a:endParaRPr lang="en-US">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smtClean="0">
                <a:uFillTx/>
              </a:rP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smtClean="0">
                <a:uFillTx/>
              </a:rPr>
              <a:t>Click to edit Master text styles</a:t>
            </a:r>
          </a:p>
          <a:p>
            <a:pPr lvl="1"/>
            <a:r>
              <a:rPr lang="en-US" altLang="en-US" smtClean="0">
                <a:uFillTx/>
              </a:rPr>
              <a:t>Second level</a:t>
            </a:r>
          </a:p>
          <a:p>
            <a:pPr lvl="2"/>
            <a:r>
              <a:rPr lang="en-US" altLang="en-US" smtClean="0">
                <a:uFillTx/>
              </a:rPr>
              <a:t>Third level</a:t>
            </a:r>
          </a:p>
          <a:p>
            <a:pPr lvl="3"/>
            <a:r>
              <a:rPr lang="en-US" altLang="en-US" smtClean="0">
                <a:uFillTx/>
              </a:rPr>
              <a:t>Fourth level</a:t>
            </a:r>
          </a:p>
          <a:p>
            <a:pPr lvl="4"/>
            <a:r>
              <a:rPr lang="en-US" altLang="en-US" smtClean="0">
                <a:uFillTx/>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uFillTx/>
                <a:latin typeface="+mn-lt"/>
                <a:cs typeface="+mn-cs"/>
              </a:defRPr>
            </a:lvl1pPr>
          </a:lstStyle>
          <a:p>
            <a:pPr>
              <a:defRPr>
                <a:uFillTx/>
              </a:defRPr>
            </a:pPr>
            <a:fld id="{92396F6E-77DC-4FD4-A331-57394430321D}" type="datetimeFigureOut">
              <a:rPr lang="en-US">
                <a:uFillTx/>
              </a:rPr>
              <a:pPr>
                <a:defRPr>
                  <a:uFillTx/>
                </a:defRPr>
              </a:pPr>
              <a:t>9/16/2014</a:t>
            </a:fld>
            <a:endParaRPr lang="en-US">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uFillTx/>
                <a:latin typeface="+mn-lt"/>
                <a:cs typeface="+mn-cs"/>
              </a:defRPr>
            </a:lvl1pPr>
          </a:lstStyle>
          <a:p>
            <a:pPr>
              <a:defRPr>
                <a:uFillTx/>
              </a:defRPr>
            </a:pPr>
            <a:endParaRPr lang="en-US">
              <a:uFillTx/>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uFillTx/>
                <a:latin typeface="+mn-lt"/>
                <a:cs typeface="+mn-cs"/>
              </a:defRPr>
            </a:lvl1pPr>
          </a:lstStyle>
          <a:p>
            <a:pPr>
              <a:defRPr>
                <a:uFillTx/>
              </a:defRPr>
            </a:pPr>
            <a:fld id="{A1F05C03-4DAA-419B-9DAE-C6B67B6D1270}" type="slidenum">
              <a:rPr lang="en-US">
                <a:uFillTx/>
              </a:rPr>
              <a:pPr>
                <a:defRPr>
                  <a:uFillTx/>
                </a:defRPr>
              </a:pPr>
              <a:t>‹#›</a:t>
            </a:fld>
            <a:endParaRPr lang="en-US">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uFillTx/>
          <a:latin typeface="+mj-lt"/>
          <a:ea typeface="+mj-ea"/>
          <a:cs typeface="+mj-cs"/>
        </a:defRPr>
      </a:lvl1pPr>
      <a:lvl2pPr algn="ctr" rtl="0" eaLnBrk="0" fontAlgn="base" hangingPunct="0">
        <a:spcBef>
          <a:spcPct val="0"/>
        </a:spcBef>
        <a:spcAft>
          <a:spcPct val="0"/>
        </a:spcAft>
        <a:defRPr sz="4400">
          <a:solidFill>
            <a:schemeClr val="tx1"/>
          </a:solidFill>
          <a:uFillTx/>
          <a:latin typeface="Calibri" pitchFamily="34" charset="0"/>
        </a:defRPr>
      </a:lvl2pPr>
      <a:lvl3pPr algn="ctr" rtl="0" eaLnBrk="0" fontAlgn="base" hangingPunct="0">
        <a:spcBef>
          <a:spcPct val="0"/>
        </a:spcBef>
        <a:spcAft>
          <a:spcPct val="0"/>
        </a:spcAft>
        <a:defRPr sz="4400">
          <a:solidFill>
            <a:schemeClr val="tx1"/>
          </a:solidFill>
          <a:uFillTx/>
          <a:latin typeface="Calibri" pitchFamily="34" charset="0"/>
        </a:defRPr>
      </a:lvl3pPr>
      <a:lvl4pPr algn="ctr" rtl="0" eaLnBrk="0" fontAlgn="base" hangingPunct="0">
        <a:spcBef>
          <a:spcPct val="0"/>
        </a:spcBef>
        <a:spcAft>
          <a:spcPct val="0"/>
        </a:spcAft>
        <a:defRPr sz="4400">
          <a:solidFill>
            <a:schemeClr val="tx1"/>
          </a:solidFill>
          <a:uFillTx/>
          <a:latin typeface="Calibri" pitchFamily="34" charset="0"/>
        </a:defRPr>
      </a:lvl4pPr>
      <a:lvl5pPr algn="ctr" rtl="0" eaLnBrk="0" fontAlgn="base" hangingPunct="0">
        <a:spcBef>
          <a:spcPct val="0"/>
        </a:spcBef>
        <a:spcAft>
          <a:spcPct val="0"/>
        </a:spcAft>
        <a:defRPr sz="4400">
          <a:solidFill>
            <a:schemeClr val="tx1"/>
          </a:solidFill>
          <a:uFillTx/>
          <a:latin typeface="Calibri" pitchFamily="34" charset="0"/>
        </a:defRPr>
      </a:lvl5pPr>
      <a:lvl6pPr marL="457200" algn="ctr" rtl="0" fontAlgn="base">
        <a:spcBef>
          <a:spcPct val="0"/>
        </a:spcBef>
        <a:spcAft>
          <a:spcPct val="0"/>
        </a:spcAft>
        <a:defRPr sz="4400">
          <a:solidFill>
            <a:schemeClr val="tx1"/>
          </a:solidFill>
          <a:uFillTx/>
          <a:latin typeface="Calibri" pitchFamily="34" charset="0"/>
        </a:defRPr>
      </a:lvl6pPr>
      <a:lvl7pPr marL="914400" algn="ctr" rtl="0" fontAlgn="base">
        <a:spcBef>
          <a:spcPct val="0"/>
        </a:spcBef>
        <a:spcAft>
          <a:spcPct val="0"/>
        </a:spcAft>
        <a:defRPr sz="4400">
          <a:solidFill>
            <a:schemeClr val="tx1"/>
          </a:solidFill>
          <a:uFillTx/>
          <a:latin typeface="Calibri" pitchFamily="34" charset="0"/>
        </a:defRPr>
      </a:lvl7pPr>
      <a:lvl8pPr marL="1371600" algn="ctr" rtl="0" fontAlgn="base">
        <a:spcBef>
          <a:spcPct val="0"/>
        </a:spcBef>
        <a:spcAft>
          <a:spcPct val="0"/>
        </a:spcAft>
        <a:defRPr sz="4400">
          <a:solidFill>
            <a:schemeClr val="tx1"/>
          </a:solidFill>
          <a:uFillTx/>
          <a:latin typeface="Calibri" pitchFamily="34" charset="0"/>
        </a:defRPr>
      </a:lvl8pPr>
      <a:lvl9pPr marL="1828800" algn="ctr" rtl="0" fontAlgn="base">
        <a:spcBef>
          <a:spcPct val="0"/>
        </a:spcBef>
        <a:spcAft>
          <a:spcPct val="0"/>
        </a:spcAft>
        <a:defRPr sz="4400">
          <a:solidFill>
            <a:schemeClr val="tx1"/>
          </a:solidFill>
          <a:uFillTx/>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685800"/>
            <a:ext cx="7772400" cy="1470025"/>
          </a:xfrm>
        </p:spPr>
        <p:txBody>
          <a:bodyPr/>
          <a:lstStyle/>
          <a:p>
            <a:pPr eaLnBrk="1" hangingPunct="1"/>
            <a:r>
              <a:rPr lang="en-US" altLang="en-US" sz="5400" b="1" dirty="0" smtClean="0">
                <a:uFillTx/>
                <a:latin typeface="Tahoma" panose="020B0604030504040204" pitchFamily="34" charset="0"/>
                <a:ea typeface="Tahoma" panose="020B0604030504040204" pitchFamily="34" charset="0"/>
                <a:cs typeface="Tahoma" panose="020B0604030504040204" pitchFamily="34" charset="0"/>
              </a:rPr>
              <a:t>SB 375 in the </a:t>
            </a:r>
            <a:br>
              <a:rPr lang="en-US" altLang="en-US" sz="5400" b="1" dirty="0" smtClean="0">
                <a:uFillTx/>
                <a:latin typeface="Tahoma" panose="020B0604030504040204" pitchFamily="34" charset="0"/>
                <a:ea typeface="Tahoma" panose="020B0604030504040204" pitchFamily="34" charset="0"/>
                <a:cs typeface="Tahoma" panose="020B0604030504040204" pitchFamily="34" charset="0"/>
              </a:rPr>
            </a:br>
            <a:r>
              <a:rPr lang="en-US" altLang="en-US" sz="5400" b="1" dirty="0" smtClean="0">
                <a:uFillTx/>
                <a:latin typeface="Tahoma" panose="020B0604030504040204" pitchFamily="34" charset="0"/>
                <a:ea typeface="Tahoma" panose="020B0604030504040204" pitchFamily="34" charset="0"/>
                <a:cs typeface="Tahoma" panose="020B0604030504040204" pitchFamily="34" charset="0"/>
              </a:rPr>
              <a:t>San Joaquin Valley</a:t>
            </a:r>
          </a:p>
        </p:txBody>
      </p:sp>
      <p:sp>
        <p:nvSpPr>
          <p:cNvPr id="3" name="Subtitle 2"/>
          <p:cNvSpPr>
            <a:spLocks noGrp="1"/>
          </p:cNvSpPr>
          <p:nvPr>
            <p:ph type="subTitle" idx="1"/>
          </p:nvPr>
        </p:nvSpPr>
        <p:spPr>
          <a:xfrm>
            <a:off x="304800" y="3048000"/>
            <a:ext cx="8686800" cy="1981200"/>
          </a:xfrm>
        </p:spPr>
        <p:txBody>
          <a:bodyPr rtlCol="0">
            <a:normAutofit lnSpcReduction="10000"/>
          </a:bodyPr>
          <a:lstStyle/>
          <a:p>
            <a:pPr algn="l" eaLnBrk="1" fontAlgn="auto" hangingPunct="1">
              <a:spcBef>
                <a:spcPts val="0"/>
              </a:spcBef>
              <a:spcAft>
                <a:spcPts val="1200"/>
              </a:spcAft>
              <a:buFont typeface="Arial" pitchFamily="34" charset="0"/>
              <a:buNone/>
              <a:defRPr>
                <a:uFillTx/>
              </a:defRPr>
            </a:pPr>
            <a:r>
              <a:rPr lang="en-US" sz="2800" dirty="0" smtClean="0">
                <a:uFillTx/>
              </a:rPr>
              <a:t>Katelyn </a:t>
            </a:r>
            <a:r>
              <a:rPr lang="en-US" sz="2800" dirty="0" err="1" smtClean="0">
                <a:uFillTx/>
              </a:rPr>
              <a:t>Roedner</a:t>
            </a:r>
            <a:r>
              <a:rPr lang="en-US" sz="2800" dirty="0">
                <a:uFillTx/>
              </a:rPr>
              <a:t> </a:t>
            </a:r>
            <a:r>
              <a:rPr lang="en-US" sz="2800" dirty="0" smtClean="0">
                <a:uFillTx/>
              </a:rPr>
              <a:t>     </a:t>
            </a:r>
            <a:r>
              <a:rPr lang="en-US" sz="2800" dirty="0" smtClean="0">
                <a:uFillTx/>
                <a:sym typeface="Symbol"/>
              </a:rPr>
              <a:t>    </a:t>
            </a:r>
            <a:r>
              <a:rPr lang="en-US" sz="2800" dirty="0" smtClean="0">
                <a:uFillTx/>
              </a:rPr>
              <a:t>Catholic Charities Stockton Diocese</a:t>
            </a:r>
          </a:p>
          <a:p>
            <a:pPr algn="l" eaLnBrk="1" fontAlgn="auto" hangingPunct="1">
              <a:spcBef>
                <a:spcPts val="0"/>
              </a:spcBef>
              <a:spcAft>
                <a:spcPts val="1200"/>
              </a:spcAft>
              <a:defRPr>
                <a:uFillTx/>
              </a:defRPr>
            </a:pPr>
            <a:r>
              <a:rPr lang="en-US" sz="2800" dirty="0" smtClean="0">
                <a:uFillTx/>
              </a:rPr>
              <a:t>Veronica Garibay     </a:t>
            </a:r>
            <a:r>
              <a:rPr lang="en-US" sz="2800" dirty="0">
                <a:uFillTx/>
                <a:sym typeface="Symbol"/>
              </a:rPr>
              <a:t>    </a:t>
            </a:r>
            <a:r>
              <a:rPr lang="en-US" sz="2800" dirty="0" smtClean="0">
                <a:uFillTx/>
              </a:rPr>
              <a:t>Leadership Counsel for Justice &amp; 				        Accountability</a:t>
            </a:r>
          </a:p>
          <a:p>
            <a:pPr algn="l" eaLnBrk="1" fontAlgn="auto" hangingPunct="1">
              <a:spcBef>
                <a:spcPts val="0"/>
              </a:spcBef>
              <a:spcAft>
                <a:spcPts val="1200"/>
              </a:spcAft>
              <a:defRPr>
                <a:uFillTx/>
              </a:defRPr>
            </a:pPr>
            <a:r>
              <a:rPr lang="en-US" sz="2800" dirty="0" smtClean="0">
                <a:uFillTx/>
              </a:rPr>
              <a:t>Ella Wise                   </a:t>
            </a:r>
            <a:r>
              <a:rPr lang="en-US" sz="2800" dirty="0" smtClean="0">
                <a:uFillTx/>
                <a:sym typeface="Symbol"/>
              </a:rPr>
              <a:t>    </a:t>
            </a:r>
            <a:r>
              <a:rPr lang="en-US" sz="2800" dirty="0" smtClean="0">
                <a:uFillTx/>
              </a:rPr>
              <a:t>Natural Resources Defense Council</a:t>
            </a:r>
          </a:p>
        </p:txBody>
      </p:sp>
      <p:pic>
        <p:nvPicPr>
          <p:cNvPr id="4100" name="Picture 2"/>
          <p:cNvPicPr>
            <a:picLocks noChangeAspect="1" noChangeArrowheads="1"/>
          </p:cNvPicPr>
          <p:nvPr/>
        </p:nvPicPr>
        <p:blipFill>
          <a:blip r:embed="rId3"/>
          <a:srcRect/>
          <a:stretch>
            <a:fillRect/>
          </a:stretch>
        </p:blipFill>
        <p:spPr bwMode="auto">
          <a:xfrm>
            <a:off x="0" y="5524500"/>
            <a:ext cx="9220200" cy="939800"/>
          </a:xfrm>
          <a:prstGeom prst="rect">
            <a:avLst/>
          </a:prstGeom>
          <a:noFill/>
          <a:ln>
            <a:noFill/>
          </a:ln>
          <a:effectLst/>
        </p:spPr>
      </p:pic>
      <p:sp>
        <p:nvSpPr>
          <p:cNvPr id="5" name="Title 1"/>
          <p:cNvSpPr txBox="1">
            <a:spLocks/>
          </p:cNvSpPr>
          <p:nvPr/>
        </p:nvSpPr>
        <p:spPr bwMode="auto">
          <a:xfrm>
            <a:off x="685800" y="2035175"/>
            <a:ext cx="7772400" cy="936625"/>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baseline="0">
                <a:solidFill>
                  <a:srgbClr val="CCFF99"/>
                </a:solidFill>
                <a:uFillTx/>
                <a:latin typeface="+mj-lt"/>
                <a:ea typeface="+mj-ea"/>
                <a:cs typeface="+mj-cs"/>
              </a:defRPr>
            </a:lvl1pPr>
            <a:lvl2pPr algn="ctr" rtl="0" eaLnBrk="0" fontAlgn="base" hangingPunct="0">
              <a:spcBef>
                <a:spcPct val="0"/>
              </a:spcBef>
              <a:spcAft>
                <a:spcPct val="0"/>
              </a:spcAft>
              <a:defRPr sz="4400">
                <a:solidFill>
                  <a:schemeClr val="tx1"/>
                </a:solidFill>
                <a:uFillTx/>
                <a:latin typeface="Calibri" pitchFamily="34" charset="0"/>
              </a:defRPr>
            </a:lvl2pPr>
            <a:lvl3pPr algn="ctr" rtl="0" eaLnBrk="0" fontAlgn="base" hangingPunct="0">
              <a:spcBef>
                <a:spcPct val="0"/>
              </a:spcBef>
              <a:spcAft>
                <a:spcPct val="0"/>
              </a:spcAft>
              <a:defRPr sz="4400">
                <a:solidFill>
                  <a:schemeClr val="tx1"/>
                </a:solidFill>
                <a:uFillTx/>
                <a:latin typeface="Calibri" pitchFamily="34" charset="0"/>
              </a:defRPr>
            </a:lvl3pPr>
            <a:lvl4pPr algn="ctr" rtl="0" eaLnBrk="0" fontAlgn="base" hangingPunct="0">
              <a:spcBef>
                <a:spcPct val="0"/>
              </a:spcBef>
              <a:spcAft>
                <a:spcPct val="0"/>
              </a:spcAft>
              <a:defRPr sz="4400">
                <a:solidFill>
                  <a:schemeClr val="tx1"/>
                </a:solidFill>
                <a:uFillTx/>
                <a:latin typeface="Calibri" pitchFamily="34" charset="0"/>
              </a:defRPr>
            </a:lvl4pPr>
            <a:lvl5pPr algn="ctr" rtl="0" eaLnBrk="0" fontAlgn="base" hangingPunct="0">
              <a:spcBef>
                <a:spcPct val="0"/>
              </a:spcBef>
              <a:spcAft>
                <a:spcPct val="0"/>
              </a:spcAft>
              <a:defRPr sz="4400">
                <a:solidFill>
                  <a:schemeClr val="tx1"/>
                </a:solidFill>
                <a:uFillTx/>
                <a:latin typeface="Calibri" pitchFamily="34" charset="0"/>
              </a:defRPr>
            </a:lvl5pPr>
            <a:lvl6pPr marL="457200" algn="ctr" rtl="0" fontAlgn="base">
              <a:spcBef>
                <a:spcPct val="0"/>
              </a:spcBef>
              <a:spcAft>
                <a:spcPct val="0"/>
              </a:spcAft>
              <a:defRPr sz="4400">
                <a:solidFill>
                  <a:schemeClr val="tx1"/>
                </a:solidFill>
                <a:uFillTx/>
                <a:latin typeface="Calibri" pitchFamily="34" charset="0"/>
              </a:defRPr>
            </a:lvl6pPr>
            <a:lvl7pPr marL="914400" algn="ctr" rtl="0" fontAlgn="base">
              <a:spcBef>
                <a:spcPct val="0"/>
              </a:spcBef>
              <a:spcAft>
                <a:spcPct val="0"/>
              </a:spcAft>
              <a:defRPr sz="4400">
                <a:solidFill>
                  <a:schemeClr val="tx1"/>
                </a:solidFill>
                <a:uFillTx/>
                <a:latin typeface="Calibri" pitchFamily="34" charset="0"/>
              </a:defRPr>
            </a:lvl7pPr>
            <a:lvl8pPr marL="1371600" algn="ctr" rtl="0" fontAlgn="base">
              <a:spcBef>
                <a:spcPct val="0"/>
              </a:spcBef>
              <a:spcAft>
                <a:spcPct val="0"/>
              </a:spcAft>
              <a:defRPr sz="4400">
                <a:solidFill>
                  <a:schemeClr val="tx1"/>
                </a:solidFill>
                <a:uFillTx/>
                <a:latin typeface="Calibri" pitchFamily="34" charset="0"/>
              </a:defRPr>
            </a:lvl8pPr>
            <a:lvl9pPr marL="1828800" algn="ctr" rtl="0" fontAlgn="base">
              <a:spcBef>
                <a:spcPct val="0"/>
              </a:spcBef>
              <a:spcAft>
                <a:spcPct val="0"/>
              </a:spcAft>
              <a:defRPr sz="4400">
                <a:solidFill>
                  <a:schemeClr val="tx1"/>
                </a:solidFill>
                <a:uFillTx/>
                <a:latin typeface="Calibri" pitchFamily="34" charset="0"/>
              </a:defRPr>
            </a:lvl9pPr>
          </a:lstStyle>
          <a:p>
            <a:pPr eaLnBrk="1" hangingPunct="1"/>
            <a:r>
              <a:rPr lang="en-US" altLang="en-US" sz="2400" dirty="0" smtClean="0">
                <a:uFillTx/>
                <a:latin typeface="Tahoma" panose="020B0604030504040204" pitchFamily="34" charset="0"/>
                <a:ea typeface="Tahoma" panose="020B0604030504040204" pitchFamily="34" charset="0"/>
                <a:cs typeface="Tahoma" panose="020B0604030504040204" pitchFamily="34" charset="0"/>
              </a:rPr>
              <a:t>September 17, 2014</a:t>
            </a:r>
            <a:endParaRPr lang="en-US" altLang="en-US" dirty="0" smtClean="0">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095500"/>
            <a:ext cx="9372600" cy="48387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4098" name="Title 1"/>
          <p:cNvSpPr>
            <a:spLocks noGrp="1"/>
          </p:cNvSpPr>
          <p:nvPr>
            <p:ph type="ctrTitle"/>
          </p:nvPr>
        </p:nvSpPr>
        <p:spPr>
          <a:xfrm>
            <a:off x="990600" y="304800"/>
            <a:ext cx="7772400" cy="1470025"/>
          </a:xfrm>
        </p:spPr>
        <p:txBody>
          <a:bodyPr/>
          <a:lstStyle/>
          <a:p>
            <a:pPr eaLnBrk="1" hangingPunct="1"/>
            <a:r>
              <a:rPr lang="en-US" altLang="en-US" sz="5400" b="1" dirty="0" smtClean="0">
                <a:uFillTx/>
                <a:latin typeface="Tahoma" panose="020B0604030504040204" pitchFamily="34" charset="0"/>
                <a:ea typeface="Tahoma" panose="020B0604030504040204" pitchFamily="34" charset="0"/>
                <a:cs typeface="Tahoma" panose="020B0604030504040204" pitchFamily="34" charset="0"/>
              </a:rPr>
              <a:t>Fresno</a:t>
            </a:r>
            <a:endParaRPr lang="en-US" altLang="en-US" sz="5400" b="1" dirty="0" smtClean="0">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http://www.sjvpartnership.org/uploaded_files/fck/WIAGrantMapRev1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685" y="2362200"/>
            <a:ext cx="3338715" cy="437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3505200"/>
            <a:ext cx="2438400" cy="996950"/>
          </a:xfrm>
          <a:prstGeom prst="ellipse">
            <a:avLst/>
          </a:prstGeom>
          <a:no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0" y="1981200"/>
            <a:ext cx="9144000" cy="228600"/>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395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Fresno </a:t>
            </a:r>
            <a:endParaRPr lang="en-US" dirty="0"/>
          </a:p>
        </p:txBody>
      </p:sp>
      <p:sp>
        <p:nvSpPr>
          <p:cNvPr id="3" name="Content Placeholder 2"/>
          <p:cNvSpPr>
            <a:spLocks noGrp="1"/>
          </p:cNvSpPr>
          <p:nvPr>
            <p:ph idx="1"/>
          </p:nvPr>
        </p:nvSpPr>
        <p:spPr>
          <a:xfrm>
            <a:off x="457200" y="1600200"/>
            <a:ext cx="5105400" cy="4525963"/>
          </a:xfrm>
        </p:spPr>
        <p:txBody>
          <a:bodyPr/>
          <a:lstStyle/>
          <a:p>
            <a:r>
              <a:rPr lang="en-US" sz="2800" dirty="0" smtClean="0"/>
              <a:t>Unprecedented level of collaboration – Community Equity Coalition </a:t>
            </a:r>
          </a:p>
          <a:p>
            <a:r>
              <a:rPr lang="en-US" sz="2800" dirty="0" smtClean="0"/>
              <a:t>Allies in key COG committees – formation of RTP Roundtable </a:t>
            </a:r>
          </a:p>
          <a:p>
            <a:r>
              <a:rPr lang="en-US" sz="2800" dirty="0" smtClean="0"/>
              <a:t>Mini grants to CBOs to engage community </a:t>
            </a:r>
          </a:p>
          <a:p>
            <a:r>
              <a:rPr lang="en-US" sz="2800" dirty="0" smtClean="0"/>
              <a:t>Use of multi prong strategies</a:t>
            </a:r>
          </a:p>
          <a:p>
            <a:r>
              <a:rPr lang="en-US" sz="2800" dirty="0" smtClean="0"/>
              <a:t>Introduction of Scenario D </a:t>
            </a:r>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371600"/>
            <a:ext cx="3621232" cy="4686300"/>
          </a:xfrm>
          <a:prstGeom prst="rect">
            <a:avLst/>
          </a:prstGeom>
        </p:spPr>
      </p:pic>
    </p:spTree>
    <p:extLst>
      <p:ext uri="{BB962C8B-B14F-4D97-AF65-F5344CB8AC3E}">
        <p14:creationId xmlns:p14="http://schemas.microsoft.com/office/powerpoint/2010/main" val="100812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228" y="898003"/>
            <a:ext cx="8339056" cy="5299802"/>
          </a:xfrm>
          <a:prstGeom prst="rect">
            <a:avLst/>
          </a:prstGeom>
        </p:spPr>
      </p:pic>
      <p:sp>
        <p:nvSpPr>
          <p:cNvPr id="5" name="Title 4"/>
          <p:cNvSpPr>
            <a:spLocks noGrp="1"/>
          </p:cNvSpPr>
          <p:nvPr>
            <p:ph type="title"/>
          </p:nvPr>
        </p:nvSpPr>
        <p:spPr>
          <a:xfrm>
            <a:off x="457200" y="274638"/>
            <a:ext cx="8077200" cy="639762"/>
          </a:xfrm>
        </p:spPr>
        <p:txBody>
          <a:bodyPr/>
          <a:lstStyle/>
          <a:p>
            <a:r>
              <a:rPr lang="en-US" dirty="0" smtClean="0"/>
              <a:t>Scenario Comparison </a:t>
            </a:r>
            <a:endParaRPr lang="en-US" dirty="0"/>
          </a:p>
        </p:txBody>
      </p:sp>
    </p:spTree>
    <p:extLst>
      <p:ext uri="{BB962C8B-B14F-4D97-AF65-F5344CB8AC3E}">
        <p14:creationId xmlns:p14="http://schemas.microsoft.com/office/powerpoint/2010/main" val="1827102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Fresno </a:t>
            </a:r>
            <a:endParaRPr lang="en-US" dirty="0"/>
          </a:p>
        </p:txBody>
      </p:sp>
      <p:sp>
        <p:nvSpPr>
          <p:cNvPr id="3" name="Content Placeholder 2"/>
          <p:cNvSpPr>
            <a:spLocks noGrp="1"/>
          </p:cNvSpPr>
          <p:nvPr>
            <p:ph idx="1"/>
          </p:nvPr>
        </p:nvSpPr>
        <p:spPr>
          <a:xfrm>
            <a:off x="33759" y="1219200"/>
            <a:ext cx="5300241" cy="4525963"/>
          </a:xfrm>
        </p:spPr>
        <p:txBody>
          <a:bodyPr/>
          <a:lstStyle/>
          <a:p>
            <a:r>
              <a:rPr lang="en-US" sz="2800" dirty="0" smtClean="0"/>
              <a:t>Increased spending on transit (+132%) and active transportation (+25%)</a:t>
            </a:r>
          </a:p>
          <a:p>
            <a:r>
              <a:rPr lang="en-US" sz="2800" dirty="0" smtClean="0"/>
              <a:t>3 Policy Wins</a:t>
            </a:r>
          </a:p>
          <a:p>
            <a:pPr lvl="1"/>
            <a:r>
              <a:rPr lang="en-US" dirty="0" smtClean="0"/>
              <a:t>Grant Program</a:t>
            </a:r>
          </a:p>
          <a:p>
            <a:pPr lvl="1"/>
            <a:r>
              <a:rPr lang="en-US" dirty="0" smtClean="0"/>
              <a:t>Needs Assessment </a:t>
            </a:r>
          </a:p>
          <a:p>
            <a:pPr lvl="1"/>
            <a:r>
              <a:rPr lang="en-US" dirty="0"/>
              <a:t>F</a:t>
            </a:r>
            <a:r>
              <a:rPr lang="en-US" dirty="0" smtClean="0"/>
              <a:t>armland and open space preservation</a:t>
            </a:r>
          </a:p>
          <a:p>
            <a:r>
              <a:rPr lang="en-US" sz="2800" dirty="0" smtClean="0"/>
              <a:t>Change in Dialogue </a:t>
            </a:r>
          </a:p>
          <a:p>
            <a:r>
              <a:rPr lang="en-US" sz="2800" dirty="0" smtClean="0"/>
              <a:t>Health Metrics in Round 2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981200"/>
            <a:ext cx="4326424" cy="3436180"/>
          </a:xfrm>
          <a:prstGeom prst="rect">
            <a:avLst/>
          </a:prstGeom>
        </p:spPr>
      </p:pic>
    </p:spTree>
    <p:extLst>
      <p:ext uri="{BB962C8B-B14F-4D97-AF65-F5344CB8AC3E}">
        <p14:creationId xmlns:p14="http://schemas.microsoft.com/office/powerpoint/2010/main" val="3715707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a:xfrm>
            <a:off x="228600" y="1219200"/>
            <a:ext cx="8229600" cy="4525963"/>
          </a:xfrm>
        </p:spPr>
        <p:txBody>
          <a:bodyPr/>
          <a:lstStyle/>
          <a:p>
            <a:r>
              <a:rPr lang="en-US" dirty="0" smtClean="0"/>
              <a:t>Political will – leadership and education </a:t>
            </a:r>
          </a:p>
          <a:p>
            <a:r>
              <a:rPr lang="en-US" dirty="0" smtClean="0"/>
              <a:t>Developer influence</a:t>
            </a:r>
          </a:p>
          <a:p>
            <a:r>
              <a:rPr lang="en-US" dirty="0" smtClean="0"/>
              <a:t>Urban v Rural – housing and employment growth </a:t>
            </a:r>
          </a:p>
          <a:p>
            <a:r>
              <a:rPr lang="en-US" dirty="0" smtClean="0"/>
              <a:t>Meaningful integration of public comment in process</a:t>
            </a:r>
          </a:p>
          <a:p>
            <a:r>
              <a:rPr lang="en-US" dirty="0" smtClean="0"/>
              <a:t>Selection of projects before development of projected land use pattern </a:t>
            </a:r>
          </a:p>
          <a:p>
            <a:r>
              <a:rPr lang="en-US" dirty="0" smtClean="0"/>
              <a:t>One transportation project list </a:t>
            </a:r>
          </a:p>
          <a:p>
            <a:endParaRPr lang="en-US" dirty="0" smtClean="0"/>
          </a:p>
          <a:p>
            <a:endParaRPr lang="en-US" dirty="0" smtClean="0"/>
          </a:p>
          <a:p>
            <a:endParaRPr lang="en-US" dirty="0"/>
          </a:p>
        </p:txBody>
      </p:sp>
    </p:spTree>
    <p:extLst>
      <p:ext uri="{BB962C8B-B14F-4D97-AF65-F5344CB8AC3E}">
        <p14:creationId xmlns:p14="http://schemas.microsoft.com/office/powerpoint/2010/main" val="122031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Fresno: Moving Forward</a:t>
            </a:r>
            <a:br>
              <a:rPr lang="en-US" dirty="0" smtClean="0"/>
            </a:br>
            <a:endParaRPr lang="en-US" dirty="0"/>
          </a:p>
        </p:txBody>
      </p:sp>
      <p:sp>
        <p:nvSpPr>
          <p:cNvPr id="3" name="Content Placeholder 2"/>
          <p:cNvSpPr>
            <a:spLocks noGrp="1"/>
          </p:cNvSpPr>
          <p:nvPr>
            <p:ph idx="1"/>
          </p:nvPr>
        </p:nvSpPr>
        <p:spPr>
          <a:xfrm>
            <a:off x="489995" y="1143000"/>
            <a:ext cx="8229600" cy="4876800"/>
          </a:xfrm>
        </p:spPr>
        <p:txBody>
          <a:bodyPr/>
          <a:lstStyle/>
          <a:p>
            <a:r>
              <a:rPr lang="en-US" dirty="0" smtClean="0"/>
              <a:t>CARB: Methodology Review and Target Update</a:t>
            </a:r>
          </a:p>
          <a:p>
            <a:r>
              <a:rPr lang="en-US" dirty="0" smtClean="0"/>
              <a:t>3 groups set up at COG for policy wins</a:t>
            </a:r>
          </a:p>
          <a:p>
            <a:r>
              <a:rPr lang="en-US" dirty="0" smtClean="0"/>
              <a:t>Engagement in local planning (2 key general plan updates)</a:t>
            </a:r>
          </a:p>
          <a:p>
            <a:r>
              <a:rPr lang="en-US" dirty="0" smtClean="0"/>
              <a:t>Housing Element Updates</a:t>
            </a:r>
          </a:p>
          <a:p>
            <a:r>
              <a:rPr lang="en-US" dirty="0" smtClean="0"/>
              <a:t>Implementation </a:t>
            </a:r>
          </a:p>
          <a:p>
            <a:endParaRPr lang="en-US" dirty="0" smtClean="0"/>
          </a:p>
        </p:txBody>
      </p:sp>
    </p:spTree>
    <p:extLst>
      <p:ext uri="{BB962C8B-B14F-4D97-AF65-F5344CB8AC3E}">
        <p14:creationId xmlns:p14="http://schemas.microsoft.com/office/powerpoint/2010/main" val="2477014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095500"/>
            <a:ext cx="9372600" cy="48387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4098" name="Title 1"/>
          <p:cNvSpPr>
            <a:spLocks noGrp="1"/>
          </p:cNvSpPr>
          <p:nvPr>
            <p:ph type="ctrTitle"/>
          </p:nvPr>
        </p:nvSpPr>
        <p:spPr>
          <a:xfrm>
            <a:off x="990600" y="304800"/>
            <a:ext cx="7772400" cy="1470025"/>
          </a:xfrm>
        </p:spPr>
        <p:txBody>
          <a:bodyPr/>
          <a:lstStyle/>
          <a:p>
            <a:pPr eaLnBrk="1" hangingPunct="1"/>
            <a:r>
              <a:rPr lang="en-US" altLang="en-US" sz="5400" b="1" dirty="0" smtClean="0">
                <a:uFillTx/>
                <a:latin typeface="Tahoma" panose="020B0604030504040204" pitchFamily="34" charset="0"/>
                <a:ea typeface="Tahoma" panose="020B0604030504040204" pitchFamily="34" charset="0"/>
                <a:cs typeface="Tahoma" panose="020B0604030504040204" pitchFamily="34" charset="0"/>
              </a:rPr>
              <a:t>Kern</a:t>
            </a:r>
            <a:endParaRPr lang="en-US" altLang="en-US" sz="5400" b="1" dirty="0" smtClean="0">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http://www.sjvpartnership.org/uploaded_files/fck/WIAGrantMapRev1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685" y="2362200"/>
            <a:ext cx="3338715" cy="437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191000" y="4648200"/>
            <a:ext cx="2362200" cy="1143000"/>
          </a:xfrm>
          <a:prstGeom prst="ellipse">
            <a:avLst/>
          </a:prstGeom>
          <a:no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0" y="1981200"/>
            <a:ext cx="9144000" cy="228600"/>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395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Kern: Partners</a:t>
            </a:r>
            <a:endParaRPr lang="en-US" dirty="0">
              <a:uFillTx/>
            </a:endParaRPr>
          </a:p>
        </p:txBody>
      </p:sp>
      <p:pic>
        <p:nvPicPr>
          <p:cNvPr id="1026" name="Picture 2"/>
          <p:cNvPicPr>
            <a:picLocks noChangeAspect="1" noChangeArrowheads="1"/>
          </p:cNvPicPr>
          <p:nvPr/>
        </p:nvPicPr>
        <p:blipFill>
          <a:blip r:embed="rId3" cstate="print"/>
          <a:srcRect/>
          <a:stretch>
            <a:fillRect/>
          </a:stretch>
        </p:blipFill>
        <p:spPr bwMode="auto">
          <a:xfrm>
            <a:off x="433065" y="1272778"/>
            <a:ext cx="2124404" cy="979701"/>
          </a:xfrm>
          <a:prstGeom prst="rect">
            <a:avLst/>
          </a:prstGeom>
          <a:noFill/>
          <a:ln>
            <a:noFill/>
          </a:ln>
        </p:spPr>
      </p:pic>
      <p:pic>
        <p:nvPicPr>
          <p:cNvPr id="1027" name="Picture 3"/>
          <p:cNvPicPr>
            <a:picLocks noChangeAspect="1" noChangeArrowheads="1"/>
          </p:cNvPicPr>
          <p:nvPr/>
        </p:nvPicPr>
        <p:blipFill rotWithShape="1">
          <a:blip r:embed="rId4"/>
          <a:srcRect/>
          <a:stretch/>
        </p:blipFill>
        <p:spPr bwMode="auto">
          <a:xfrm>
            <a:off x="190501" y="2667000"/>
            <a:ext cx="4533900" cy="1337976"/>
          </a:xfrm>
          <a:prstGeom prst="rect">
            <a:avLst/>
          </a:prstGeom>
          <a:noFill/>
          <a:ln>
            <a:noFill/>
          </a:ln>
        </p:spPr>
      </p:pic>
      <p:pic>
        <p:nvPicPr>
          <p:cNvPr id="1028" name="Picture 4"/>
          <p:cNvPicPr>
            <a:picLocks noChangeAspect="1" noChangeArrowheads="1"/>
          </p:cNvPicPr>
          <p:nvPr/>
        </p:nvPicPr>
        <p:blipFill>
          <a:blip r:embed="rId5"/>
          <a:srcRect/>
          <a:stretch>
            <a:fillRect/>
          </a:stretch>
        </p:blipFill>
        <p:spPr bwMode="auto">
          <a:xfrm>
            <a:off x="5186575" y="2682838"/>
            <a:ext cx="957493" cy="1369505"/>
          </a:xfrm>
          <a:prstGeom prst="rect">
            <a:avLst/>
          </a:prstGeom>
          <a:noFill/>
          <a:ln>
            <a:noFill/>
          </a:ln>
        </p:spPr>
      </p:pic>
      <p:pic>
        <p:nvPicPr>
          <p:cNvPr id="1029" name="Picture 5"/>
          <p:cNvPicPr>
            <a:picLocks noChangeAspect="1" noChangeArrowheads="1"/>
          </p:cNvPicPr>
          <p:nvPr/>
        </p:nvPicPr>
        <p:blipFill rotWithShape="1">
          <a:blip r:embed="rId6"/>
          <a:srcRect l="6822" t="14672" r="4133" b="10331"/>
          <a:stretch/>
        </p:blipFill>
        <p:spPr bwMode="auto">
          <a:xfrm>
            <a:off x="2320184" y="4063412"/>
            <a:ext cx="2400300" cy="980601"/>
          </a:xfrm>
          <a:prstGeom prst="rect">
            <a:avLst/>
          </a:prstGeom>
          <a:noFill/>
          <a:ln>
            <a:noFill/>
          </a:ln>
        </p:spPr>
      </p:pic>
      <p:pic>
        <p:nvPicPr>
          <p:cNvPr id="1031" name="Picture 7"/>
          <p:cNvPicPr>
            <a:picLocks noChangeAspect="1" noChangeArrowheads="1"/>
          </p:cNvPicPr>
          <p:nvPr/>
        </p:nvPicPr>
        <p:blipFill>
          <a:blip r:embed="rId7"/>
          <a:srcRect/>
          <a:stretch>
            <a:fillRect/>
          </a:stretch>
        </p:blipFill>
        <p:spPr bwMode="auto">
          <a:xfrm>
            <a:off x="6164404" y="3458917"/>
            <a:ext cx="2217569" cy="1123891"/>
          </a:xfrm>
          <a:prstGeom prst="rect">
            <a:avLst/>
          </a:prstGeom>
          <a:noFill/>
          <a:ln>
            <a:noFill/>
          </a:ln>
        </p:spPr>
      </p:pic>
      <p:pic>
        <p:nvPicPr>
          <p:cNvPr id="1032" name="Picture 8"/>
          <p:cNvPicPr>
            <a:picLocks noChangeAspect="1" noChangeArrowheads="1"/>
          </p:cNvPicPr>
          <p:nvPr/>
        </p:nvPicPr>
        <p:blipFill>
          <a:blip r:embed="rId8"/>
          <a:srcRect/>
          <a:stretch>
            <a:fillRect/>
          </a:stretch>
        </p:blipFill>
        <p:spPr bwMode="auto">
          <a:xfrm>
            <a:off x="353532" y="4507982"/>
            <a:ext cx="1981843" cy="1404937"/>
          </a:xfrm>
          <a:prstGeom prst="rect">
            <a:avLst/>
          </a:prstGeom>
          <a:noFill/>
          <a:ln>
            <a:noFill/>
          </a:ln>
        </p:spPr>
      </p:pic>
      <p:pic>
        <p:nvPicPr>
          <p:cNvPr id="1033" name="Picture 9"/>
          <p:cNvPicPr>
            <a:picLocks noChangeAspect="1" noChangeArrowheads="1"/>
          </p:cNvPicPr>
          <p:nvPr/>
        </p:nvPicPr>
        <p:blipFill rotWithShape="1">
          <a:blip r:embed="rId9"/>
          <a:srcRect l="8914" t="9326" r="6054" b="16877"/>
          <a:stretch/>
        </p:blipFill>
        <p:spPr bwMode="auto">
          <a:xfrm>
            <a:off x="4831170" y="4132046"/>
            <a:ext cx="1455654" cy="889588"/>
          </a:xfrm>
          <a:prstGeom prst="rect">
            <a:avLst/>
          </a:prstGeom>
          <a:noFill/>
          <a:ln>
            <a:noFill/>
          </a:ln>
        </p:spPr>
      </p:pic>
      <p:pic>
        <p:nvPicPr>
          <p:cNvPr id="1035" name="Picture 11"/>
          <p:cNvPicPr>
            <a:picLocks noChangeAspect="1" noChangeArrowheads="1"/>
          </p:cNvPicPr>
          <p:nvPr/>
        </p:nvPicPr>
        <p:blipFill>
          <a:blip r:embed="rId10"/>
          <a:srcRect/>
          <a:stretch>
            <a:fillRect/>
          </a:stretch>
        </p:blipFill>
        <p:spPr bwMode="auto">
          <a:xfrm>
            <a:off x="2824162" y="1272778"/>
            <a:ext cx="1666875" cy="1266825"/>
          </a:xfrm>
          <a:prstGeom prst="rect">
            <a:avLst/>
          </a:prstGeom>
          <a:noFill/>
          <a:ln>
            <a:noFill/>
          </a:ln>
        </p:spPr>
      </p:pic>
      <p:pic>
        <p:nvPicPr>
          <p:cNvPr id="1036" name="Picture 12"/>
          <p:cNvPicPr>
            <a:picLocks noChangeAspect="1" noChangeArrowheads="1"/>
          </p:cNvPicPr>
          <p:nvPr/>
        </p:nvPicPr>
        <p:blipFill>
          <a:blip r:embed="rId11"/>
          <a:srcRect/>
          <a:stretch>
            <a:fillRect/>
          </a:stretch>
        </p:blipFill>
        <p:spPr bwMode="auto">
          <a:xfrm>
            <a:off x="4724401" y="1272778"/>
            <a:ext cx="1406692" cy="1314450"/>
          </a:xfrm>
          <a:prstGeom prst="rect">
            <a:avLst/>
          </a:prstGeom>
          <a:noFill/>
          <a:ln>
            <a:noFill/>
          </a:ln>
        </p:spPr>
      </p:pic>
      <p:pic>
        <p:nvPicPr>
          <p:cNvPr id="1037" name="Picture 13"/>
          <p:cNvPicPr>
            <a:picLocks noChangeAspect="1" noChangeArrowheads="1"/>
          </p:cNvPicPr>
          <p:nvPr/>
        </p:nvPicPr>
        <p:blipFill>
          <a:blip r:embed="rId12"/>
          <a:srcRect/>
          <a:stretch>
            <a:fillRect/>
          </a:stretch>
        </p:blipFill>
        <p:spPr bwMode="auto">
          <a:xfrm>
            <a:off x="3009666" y="5225647"/>
            <a:ext cx="3343509" cy="865073"/>
          </a:xfrm>
          <a:prstGeom prst="rect">
            <a:avLst/>
          </a:prstGeom>
          <a:noFill/>
          <a:ln>
            <a:noFill/>
          </a:ln>
        </p:spPr>
      </p:pic>
      <p:pic>
        <p:nvPicPr>
          <p:cNvPr id="1038" name="Picture 14"/>
          <p:cNvPicPr>
            <a:picLocks noChangeAspect="1" noChangeArrowheads="1"/>
          </p:cNvPicPr>
          <p:nvPr/>
        </p:nvPicPr>
        <p:blipFill>
          <a:blip r:embed="rId13"/>
          <a:srcRect/>
          <a:stretch>
            <a:fillRect/>
          </a:stretch>
        </p:blipFill>
        <p:spPr bwMode="auto">
          <a:xfrm>
            <a:off x="6783864" y="5044013"/>
            <a:ext cx="1671639" cy="633413"/>
          </a:xfrm>
          <a:prstGeom prst="rect">
            <a:avLst/>
          </a:prstGeom>
          <a:noFill/>
          <a:ln>
            <a:noFill/>
          </a:ln>
        </p:spPr>
      </p:pic>
      <p:pic>
        <p:nvPicPr>
          <p:cNvPr id="1039" name="Picture 15"/>
          <p:cNvPicPr>
            <a:picLocks noChangeAspect="1" noChangeArrowheads="1"/>
          </p:cNvPicPr>
          <p:nvPr/>
        </p:nvPicPr>
        <p:blipFill>
          <a:blip r:embed="rId14" cstate="print"/>
          <a:srcRect/>
          <a:stretch>
            <a:fillRect/>
          </a:stretch>
        </p:blipFill>
        <p:spPr bwMode="auto">
          <a:xfrm>
            <a:off x="7639358" y="2667000"/>
            <a:ext cx="791540" cy="1141541"/>
          </a:xfrm>
          <a:prstGeom prst="rect">
            <a:avLst/>
          </a:prstGeom>
          <a:noFill/>
          <a:ln>
            <a:noFill/>
          </a:ln>
        </p:spPr>
      </p:pic>
      <p:pic>
        <p:nvPicPr>
          <p:cNvPr id="1040" name="Picture 16"/>
          <p:cNvPicPr>
            <a:picLocks noChangeAspect="1" noChangeArrowheads="1"/>
          </p:cNvPicPr>
          <p:nvPr/>
        </p:nvPicPr>
        <p:blipFill>
          <a:blip r:embed="rId15" cstate="print"/>
          <a:srcRect/>
          <a:stretch>
            <a:fillRect/>
          </a:stretch>
        </p:blipFill>
        <p:spPr bwMode="auto">
          <a:xfrm>
            <a:off x="6353175" y="1272778"/>
            <a:ext cx="2125662" cy="1317586"/>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Kern: Policy wins</a:t>
            </a:r>
            <a:endParaRPr lang="en-US" dirty="0">
              <a:uFillTx/>
            </a:endParaRPr>
          </a:p>
        </p:txBody>
      </p:sp>
      <p:sp>
        <p:nvSpPr>
          <p:cNvPr id="18" name="Content Placeholder 2"/>
          <p:cNvSpPr>
            <a:spLocks noGrp="1"/>
          </p:cNvSpPr>
          <p:nvPr>
            <p:ph sz="half" idx="1"/>
          </p:nvPr>
        </p:nvSpPr>
        <p:spPr>
          <a:xfrm>
            <a:off x="-381000" y="1493837"/>
            <a:ext cx="4038600" cy="4525963"/>
          </a:xfrm>
        </p:spPr>
        <p:txBody>
          <a:bodyPr/>
          <a:lstStyle/>
          <a:p>
            <a:pPr lvl="1"/>
            <a:r>
              <a:rPr lang="en-US" sz="2400" dirty="0" smtClean="0">
                <a:uFillTx/>
              </a:rPr>
              <a:t>Infill/housing mix</a:t>
            </a:r>
          </a:p>
          <a:p>
            <a:pPr lvl="1"/>
            <a:r>
              <a:rPr lang="en-US" sz="2400" dirty="0">
                <a:uFillTx/>
              </a:rPr>
              <a:t>Transportation $ distribution</a:t>
            </a:r>
          </a:p>
          <a:p>
            <a:pPr lvl="1"/>
            <a:r>
              <a:rPr lang="en-US" sz="2400" dirty="0" smtClean="0">
                <a:uFillTx/>
              </a:rPr>
              <a:t>Delayed &amp; thinner highways</a:t>
            </a:r>
          </a:p>
          <a:p>
            <a:pPr lvl="1"/>
            <a:r>
              <a:rPr lang="en-US" sz="2400" dirty="0" smtClean="0">
                <a:uFillTx/>
              </a:rPr>
              <a:t>Mitigation requirement</a:t>
            </a:r>
          </a:p>
          <a:p>
            <a:pPr lvl="1"/>
            <a:r>
              <a:rPr lang="en-US" sz="2400" dirty="0" smtClean="0">
                <a:uFillTx/>
              </a:rPr>
              <a:t>Future improved jobs/housing balance &amp; disadvantaged communities grant</a:t>
            </a:r>
          </a:p>
          <a:p>
            <a:pPr marL="0" indent="0">
              <a:buNone/>
            </a:pPr>
            <a:endParaRPr lang="en-US" sz="2400" dirty="0">
              <a:uFillTx/>
            </a:endParaRPr>
          </a:p>
        </p:txBody>
      </p:sp>
      <p:sp>
        <p:nvSpPr>
          <p:cNvPr id="19" name="Content Placeholder 3"/>
          <p:cNvSpPr txBox="1">
            <a:spLocks/>
          </p:cNvSpPr>
          <p:nvPr/>
        </p:nvSpPr>
        <p:spPr>
          <a:xfrm>
            <a:off x="4648200" y="1143000"/>
            <a:ext cx="4038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endParaRPr lang="en-US" dirty="0">
              <a:uFillTx/>
            </a:endParaRPr>
          </a:p>
        </p:txBody>
      </p:sp>
      <p:graphicFrame>
        <p:nvGraphicFramePr>
          <p:cNvPr id="6" name="Chart 5"/>
          <p:cNvGraphicFramePr>
            <a:graphicFrameLocks/>
          </p:cNvGraphicFramePr>
          <p:nvPr/>
        </p:nvGraphicFramePr>
        <p:xfrm>
          <a:off x="3074274" y="1901832"/>
          <a:ext cx="6117241"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Kern: Process wins</a:t>
            </a:r>
            <a:endParaRPr lang="en-US" dirty="0">
              <a:uFillTx/>
            </a:endParaRPr>
          </a:p>
        </p:txBody>
      </p:sp>
      <p:sp>
        <p:nvSpPr>
          <p:cNvPr id="18" name="Content Placeholder 2"/>
          <p:cNvSpPr>
            <a:spLocks noGrp="1"/>
          </p:cNvSpPr>
          <p:nvPr>
            <p:ph sz="half" idx="1"/>
          </p:nvPr>
        </p:nvSpPr>
        <p:spPr>
          <a:xfrm>
            <a:off x="-381000" y="1570037"/>
            <a:ext cx="4038600" cy="4525963"/>
          </a:xfrm>
        </p:spPr>
        <p:txBody>
          <a:bodyPr/>
          <a:lstStyle/>
          <a:p>
            <a:pPr lvl="1"/>
            <a:r>
              <a:rPr lang="en-US" sz="2400" dirty="0" smtClean="0">
                <a:uFillTx/>
              </a:rPr>
              <a:t>Local </a:t>
            </a:r>
            <a:r>
              <a:rPr lang="en-US" sz="2400" dirty="0">
                <a:uFillTx/>
              </a:rPr>
              <a:t>testimony at </a:t>
            </a:r>
            <a:r>
              <a:rPr lang="en-US" sz="2400" dirty="0" smtClean="0">
                <a:uFillTx/>
              </a:rPr>
              <a:t>meetings</a:t>
            </a:r>
          </a:p>
          <a:p>
            <a:pPr lvl="1"/>
            <a:r>
              <a:rPr lang="en-US" sz="2400" dirty="0" smtClean="0">
                <a:uFillTx/>
              </a:rPr>
              <a:t>Co-benefits</a:t>
            </a:r>
          </a:p>
          <a:p>
            <a:pPr lvl="1"/>
            <a:r>
              <a:rPr lang="en-US" sz="2400" dirty="0" smtClean="0">
                <a:uFillTx/>
              </a:rPr>
              <a:t>Health metrics</a:t>
            </a:r>
            <a:endParaRPr lang="en-US" sz="2400" dirty="0">
              <a:uFillTx/>
            </a:endParaRPr>
          </a:p>
          <a:p>
            <a:endParaRPr lang="en-US" dirty="0">
              <a:uFillTx/>
            </a:endParaRPr>
          </a:p>
        </p:txBody>
      </p:sp>
      <p:sp>
        <p:nvSpPr>
          <p:cNvPr id="19" name="Content Placeholder 3"/>
          <p:cNvSpPr txBox="1">
            <a:spLocks/>
          </p:cNvSpPr>
          <p:nvPr/>
        </p:nvSpPr>
        <p:spPr>
          <a:xfrm>
            <a:off x="4648200" y="1143000"/>
            <a:ext cx="4038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endParaRPr lang="en-US" dirty="0">
              <a:uFillTx/>
            </a:endParaRPr>
          </a:p>
        </p:txBody>
      </p:sp>
      <p:pic>
        <p:nvPicPr>
          <p:cNvPr id="3075" name="Picture 3" descr="C:\Users\Ella Wise\Downloads\IMG_2085.JPG"/>
          <p:cNvPicPr>
            <a:picLocks noChangeAspect="1" noChangeArrowheads="1"/>
          </p:cNvPicPr>
          <p:nvPr/>
        </p:nvPicPr>
        <p:blipFill>
          <a:blip r:embed="rId3" cstate="print"/>
          <a:srcRect/>
          <a:stretch>
            <a:fillRect/>
          </a:stretch>
        </p:blipFill>
        <p:spPr bwMode="auto">
          <a:xfrm>
            <a:off x="3363383" y="1714499"/>
            <a:ext cx="5272617" cy="3954463"/>
          </a:xfrm>
          <a:prstGeom prst="rect">
            <a:avLst/>
          </a:prstGeom>
          <a:noFill/>
        </p:spPr>
      </p:pic>
      <p:sp>
        <p:nvSpPr>
          <p:cNvPr id="3" name="TextBox 2"/>
          <p:cNvSpPr txBox="1">
            <a:spLocks/>
          </p:cNvSpPr>
          <p:nvPr/>
        </p:nvSpPr>
        <p:spPr>
          <a:xfrm>
            <a:off x="4252385" y="5694363"/>
            <a:ext cx="5272615" cy="523220"/>
          </a:xfrm>
          <a:prstGeom prst="rect">
            <a:avLst/>
          </a:prstGeom>
          <a:noFill/>
        </p:spPr>
        <p:txBody>
          <a:bodyPr wrap="square" rtlCol="0">
            <a:spAutoFit/>
          </a:bodyPr>
          <a:lstStyle/>
          <a:p>
            <a:r>
              <a:rPr lang="en-US" sz="1400" dirty="0" smtClean="0">
                <a:uFillTx/>
              </a:rPr>
              <a:t>Christopher </a:t>
            </a:r>
            <a:r>
              <a:rPr lang="en-US" sz="1400" dirty="0">
                <a:uFillTx/>
              </a:rPr>
              <a:t>Chavez and </a:t>
            </a:r>
            <a:r>
              <a:rPr lang="en-US" sz="1400" dirty="0" smtClean="0">
                <a:uFillTx/>
              </a:rPr>
              <a:t>Maria Jose </a:t>
            </a:r>
            <a:r>
              <a:rPr lang="en-US" sz="1400" dirty="0">
                <a:uFillTx/>
              </a:rPr>
              <a:t>Diaz </a:t>
            </a:r>
            <a:r>
              <a:rPr lang="en-US" sz="1400" dirty="0" smtClean="0">
                <a:uFillTx/>
              </a:rPr>
              <a:t>from </a:t>
            </a:r>
          </a:p>
          <a:p>
            <a:r>
              <a:rPr lang="en-US" sz="1400" dirty="0" smtClean="0">
                <a:uFillTx/>
              </a:rPr>
              <a:t>CA Walks and Greenfield Walking Group, 2013</a:t>
            </a:r>
            <a:endParaRPr lang="en-US" sz="1400" dirty="0">
              <a:uFillTx/>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San Joaquin Valley!</a:t>
            </a:r>
            <a:endParaRPr lang="en-US" dirty="0"/>
          </a:p>
        </p:txBody>
      </p:sp>
      <p:sp>
        <p:nvSpPr>
          <p:cNvPr id="3" name="Content Placeholder 2"/>
          <p:cNvSpPr>
            <a:spLocks noGrp="1"/>
          </p:cNvSpPr>
          <p:nvPr>
            <p:ph idx="1"/>
          </p:nvPr>
        </p:nvSpPr>
        <p:spPr>
          <a:xfrm>
            <a:off x="457200" y="1066800"/>
            <a:ext cx="8229600" cy="5059363"/>
          </a:xfrm>
        </p:spPr>
        <p:txBody>
          <a:bodyPr/>
          <a:lstStyle/>
          <a:p>
            <a:pPr marL="0" indent="0">
              <a:buNone/>
            </a:pPr>
            <a:r>
              <a:rPr lang="en-US" dirty="0" smtClean="0"/>
              <a:t>				</a:t>
            </a:r>
            <a:r>
              <a:rPr lang="en-US" sz="2400" b="1" dirty="0" smtClean="0"/>
              <a:t>POP QUIZ</a:t>
            </a:r>
            <a:r>
              <a:rPr lang="en-US" sz="2400" dirty="0" smtClean="0"/>
              <a:t>: San Joaquin </a:t>
            </a:r>
          </a:p>
          <a:p>
            <a:pPr marL="0" indent="0">
              <a:buNone/>
            </a:pPr>
            <a:r>
              <a:rPr lang="en-US" sz="2400" dirty="0" smtClean="0"/>
              <a:t>				Valley is made up of </a:t>
            </a:r>
          </a:p>
          <a:p>
            <a:pPr marL="0" indent="0">
              <a:buNone/>
            </a:pPr>
            <a:r>
              <a:rPr lang="en-US" sz="2400" dirty="0" smtClean="0"/>
              <a:t>				how many MPO’s?</a:t>
            </a:r>
          </a:p>
          <a:p>
            <a:pPr marL="0" indent="0">
              <a:buNone/>
            </a:pPr>
            <a:endParaRPr lang="en-US" sz="2400" dirty="0" smtClean="0"/>
          </a:p>
          <a:p>
            <a:pPr marL="0" indent="0">
              <a:buNone/>
            </a:pPr>
            <a:r>
              <a:rPr lang="en-US" sz="2400" dirty="0"/>
              <a:t>	</a:t>
            </a:r>
            <a:r>
              <a:rPr lang="en-US" sz="2400" dirty="0" smtClean="0"/>
              <a:t>			</a:t>
            </a:r>
            <a:r>
              <a:rPr lang="en-US" sz="2400" b="1" dirty="0" smtClean="0"/>
              <a:t>ANSWER: </a:t>
            </a:r>
            <a:r>
              <a:rPr lang="en-US" sz="2400" dirty="0" smtClean="0"/>
              <a:t>8</a:t>
            </a:r>
          </a:p>
          <a:p>
            <a:pPr marL="0" indent="0">
              <a:buNone/>
            </a:pPr>
            <a:endParaRPr lang="en-US" sz="2400" dirty="0"/>
          </a:p>
          <a:p>
            <a:pPr marL="0" indent="0">
              <a:buNone/>
            </a:pPr>
            <a:r>
              <a:rPr lang="en-US" sz="2400" dirty="0" smtClean="0"/>
              <a:t>				There are 8 separate regions in San 				Joaquin Valley, 8 separate COGs,</a:t>
            </a:r>
          </a:p>
          <a:p>
            <a:pPr marL="0" indent="0">
              <a:buNone/>
            </a:pPr>
            <a:r>
              <a:rPr lang="en-US" sz="2400" dirty="0"/>
              <a:t>	</a:t>
            </a:r>
            <a:r>
              <a:rPr lang="en-US" sz="2400" dirty="0" smtClean="0"/>
              <a:t>			and 8 separate </a:t>
            </a:r>
            <a:r>
              <a:rPr lang="en-US" sz="2400" dirty="0" err="1" smtClean="0"/>
              <a:t>SCSes</a:t>
            </a:r>
            <a:r>
              <a:rPr lang="en-US" sz="2400" dirty="0" smtClean="0"/>
              <a:t>.</a:t>
            </a:r>
          </a:p>
          <a:p>
            <a:pPr marL="0" indent="0">
              <a:buNone/>
            </a:pPr>
            <a:endParaRPr lang="en-US" sz="2400" dirty="0"/>
          </a:p>
          <a:p>
            <a:pPr marL="0" indent="0">
              <a:buNone/>
            </a:pPr>
            <a:r>
              <a:rPr lang="en-US" sz="2400" dirty="0" smtClean="0"/>
              <a:t>				GHG reduction targets for each are 				5% by 2020 and 10% by 2035.</a:t>
            </a:r>
          </a:p>
          <a:p>
            <a:pPr marL="0" indent="0">
              <a:buNone/>
            </a:pPr>
            <a:r>
              <a:rPr lang="en-US" sz="1000" i="1" dirty="0" smtClean="0"/>
              <a:t>			</a:t>
            </a:r>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p:txBody>
      </p:sp>
      <p:pic>
        <p:nvPicPr>
          <p:cNvPr id="6" name="Picture 2" descr="http://www.sjvpartnership.org/uploaded_files/fck/WIAGrantMapRev1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1"/>
            <a:ext cx="3779296"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6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Kern: Challenges</a:t>
            </a:r>
            <a:endParaRPr lang="en-US" dirty="0">
              <a:uFillTx/>
            </a:endParaRPr>
          </a:p>
        </p:txBody>
      </p:sp>
      <p:sp>
        <p:nvSpPr>
          <p:cNvPr id="18" name="Content Placeholder 2"/>
          <p:cNvSpPr>
            <a:spLocks noGrp="1"/>
          </p:cNvSpPr>
          <p:nvPr>
            <p:ph sz="half" idx="1"/>
          </p:nvPr>
        </p:nvSpPr>
        <p:spPr>
          <a:xfrm>
            <a:off x="-381000" y="1676400"/>
            <a:ext cx="4038600" cy="4525963"/>
          </a:xfrm>
        </p:spPr>
        <p:txBody>
          <a:bodyPr/>
          <a:lstStyle/>
          <a:p>
            <a:pPr lvl="1"/>
            <a:r>
              <a:rPr lang="en-US" sz="2400" dirty="0">
                <a:uFillTx/>
              </a:rPr>
              <a:t>Reliance on </a:t>
            </a:r>
            <a:r>
              <a:rPr lang="en-US" sz="2400" dirty="0" smtClean="0">
                <a:uFillTx/>
              </a:rPr>
              <a:t>assumptions</a:t>
            </a:r>
          </a:p>
          <a:p>
            <a:pPr lvl="1"/>
            <a:r>
              <a:rPr lang="en-US" sz="2400" dirty="0" smtClean="0">
                <a:uFillTx/>
              </a:rPr>
              <a:t>Modeling methods</a:t>
            </a:r>
          </a:p>
          <a:p>
            <a:pPr lvl="1"/>
            <a:r>
              <a:rPr lang="en-US" sz="2400" dirty="0" smtClean="0">
                <a:uFillTx/>
              </a:rPr>
              <a:t>Political unwillingness</a:t>
            </a:r>
          </a:p>
          <a:p>
            <a:pPr lvl="1"/>
            <a:r>
              <a:rPr lang="en-US" sz="2400" dirty="0" smtClean="0">
                <a:uFillTx/>
              </a:rPr>
              <a:t>Jobs/housing </a:t>
            </a:r>
          </a:p>
          <a:p>
            <a:pPr marL="457200" lvl="1" indent="0">
              <a:buNone/>
            </a:pPr>
            <a:r>
              <a:rPr lang="en-US" sz="2400" dirty="0" smtClean="0">
                <a:uFillTx/>
              </a:rPr>
              <a:t>balance</a:t>
            </a:r>
          </a:p>
          <a:p>
            <a:pPr lvl="1"/>
            <a:r>
              <a:rPr lang="en-US" sz="2400" dirty="0" smtClean="0">
                <a:uFillTx/>
              </a:rPr>
              <a:t>Speculative active </a:t>
            </a:r>
            <a:r>
              <a:rPr lang="en-US" sz="2400" dirty="0" err="1" smtClean="0">
                <a:uFillTx/>
              </a:rPr>
              <a:t>transpo</a:t>
            </a:r>
            <a:r>
              <a:rPr lang="en-US" sz="2400" dirty="0" smtClean="0">
                <a:uFillTx/>
              </a:rPr>
              <a:t> $</a:t>
            </a:r>
          </a:p>
          <a:p>
            <a:pPr lvl="1"/>
            <a:r>
              <a:rPr lang="en-US" sz="2400" dirty="0" smtClean="0">
                <a:uFillTx/>
              </a:rPr>
              <a:t>Stakeholder </a:t>
            </a:r>
            <a:r>
              <a:rPr lang="en-US" sz="2400" dirty="0">
                <a:uFillTx/>
              </a:rPr>
              <a:t>differences</a:t>
            </a:r>
          </a:p>
          <a:p>
            <a:pPr marL="457200" lvl="1" indent="0">
              <a:buNone/>
            </a:pPr>
            <a:endParaRPr lang="en-US" sz="2400" dirty="0">
              <a:uFillTx/>
            </a:endParaRPr>
          </a:p>
          <a:p>
            <a:endParaRPr lang="en-US" sz="2400" dirty="0">
              <a:uFillTx/>
            </a:endParaRPr>
          </a:p>
        </p:txBody>
      </p:sp>
      <p:sp>
        <p:nvSpPr>
          <p:cNvPr id="19" name="Content Placeholder 3"/>
          <p:cNvSpPr txBox="1">
            <a:spLocks/>
          </p:cNvSpPr>
          <p:nvPr/>
        </p:nvSpPr>
        <p:spPr>
          <a:xfrm>
            <a:off x="4648200" y="1143000"/>
            <a:ext cx="4038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endParaRPr lang="en-US" dirty="0">
              <a:uFillTx/>
            </a:endParaRPr>
          </a:p>
        </p:txBody>
      </p:sp>
      <p:sp>
        <p:nvSpPr>
          <p:cNvPr id="6" name="Content Placeholder 2"/>
          <p:cNvSpPr txBox="1">
            <a:spLocks/>
          </p:cNvSpPr>
          <p:nvPr/>
        </p:nvSpPr>
        <p:spPr bwMode="auto">
          <a:xfrm>
            <a:off x="4800600" y="1265237"/>
            <a:ext cx="4038600" cy="452596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pPr marL="0" indent="0">
              <a:buNone/>
            </a:pPr>
            <a:endParaRPr lang="en-US" dirty="0">
              <a:uFillTx/>
            </a:endParaRPr>
          </a:p>
        </p:txBody>
      </p:sp>
      <p:pic>
        <p:nvPicPr>
          <p:cNvPr id="4098" name="Picture 2"/>
          <p:cNvPicPr>
            <a:picLocks noChangeAspect="1" noChangeArrowheads="1"/>
          </p:cNvPicPr>
          <p:nvPr/>
        </p:nvPicPr>
        <p:blipFill rotWithShape="1">
          <a:blip r:embed="rId3"/>
          <a:srcRect t="17086" r="30257"/>
          <a:stretch/>
        </p:blipFill>
        <p:spPr bwMode="auto">
          <a:xfrm>
            <a:off x="3485608" y="2044700"/>
            <a:ext cx="5582192" cy="382270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uFillTx/>
              </a:rPr>
              <a:t>Kern: Moving forward</a:t>
            </a:r>
            <a:endParaRPr lang="en-US" dirty="0">
              <a:uFillTx/>
            </a:endParaRPr>
          </a:p>
        </p:txBody>
      </p:sp>
      <p:sp>
        <p:nvSpPr>
          <p:cNvPr id="18" name="Content Placeholder 2"/>
          <p:cNvSpPr>
            <a:spLocks noGrp="1"/>
          </p:cNvSpPr>
          <p:nvPr>
            <p:ph sz="half" idx="1"/>
          </p:nvPr>
        </p:nvSpPr>
        <p:spPr>
          <a:xfrm>
            <a:off x="-381000" y="1570037"/>
            <a:ext cx="4038600" cy="4525963"/>
          </a:xfrm>
        </p:spPr>
        <p:txBody>
          <a:bodyPr/>
          <a:lstStyle/>
          <a:p>
            <a:pPr lvl="1"/>
            <a:r>
              <a:rPr sz="2400">
                <a:uFillTx/>
                <a:latin typeface="Calibri" charset="0"/>
              </a:rPr>
              <a:t>Role of assumptions</a:t>
            </a:r>
          </a:p>
          <a:p>
            <a:pPr lvl="1"/>
            <a:r>
              <a:rPr lang="en-US" sz="2400" dirty="0">
                <a:uFillTx/>
              </a:rPr>
              <a:t>Modeling methods</a:t>
            </a:r>
          </a:p>
          <a:p>
            <a:pPr lvl="1"/>
            <a:r>
              <a:rPr lang="en-US" sz="2400" dirty="0" smtClean="0">
                <a:uFillTx/>
              </a:rPr>
              <a:t>Transit-ready areas</a:t>
            </a:r>
          </a:p>
          <a:p>
            <a:pPr lvl="1"/>
            <a:r>
              <a:rPr lang="en-US" sz="2400" dirty="0" smtClean="0">
                <a:uFillTx/>
              </a:rPr>
              <a:t>Infill </a:t>
            </a:r>
            <a:r>
              <a:rPr lang="en-US" sz="2400" dirty="0">
                <a:uFillTx/>
              </a:rPr>
              <a:t>infrastructure and finding resources</a:t>
            </a:r>
          </a:p>
          <a:p>
            <a:endParaRPr lang="en-US" dirty="0">
              <a:uFillTx/>
            </a:endParaRPr>
          </a:p>
        </p:txBody>
      </p:sp>
      <p:sp>
        <p:nvSpPr>
          <p:cNvPr id="19" name="Content Placeholder 3"/>
          <p:cNvSpPr txBox="1">
            <a:spLocks/>
          </p:cNvSpPr>
          <p:nvPr/>
        </p:nvSpPr>
        <p:spPr>
          <a:xfrm>
            <a:off x="4648200" y="1143000"/>
            <a:ext cx="4038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endParaRPr lang="en-US" dirty="0">
              <a:uFillTx/>
            </a:endParaRPr>
          </a:p>
        </p:txBody>
      </p:sp>
      <p:sp>
        <p:nvSpPr>
          <p:cNvPr id="6" name="Content Placeholder 2"/>
          <p:cNvSpPr txBox="1">
            <a:spLocks/>
          </p:cNvSpPr>
          <p:nvPr/>
        </p:nvSpPr>
        <p:spPr bwMode="auto">
          <a:xfrm>
            <a:off x="4800600" y="1265237"/>
            <a:ext cx="4038600" cy="452596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uFillTx/>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uFillTx/>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uFillTx/>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uFillTx/>
                <a:latin typeface="+mn-lt"/>
                <a:ea typeface="+mn-ea"/>
                <a:cs typeface="+mn-cs"/>
              </a:defRPr>
            </a:lvl9pPr>
          </a:lstStyle>
          <a:p>
            <a:pPr marL="0" indent="0">
              <a:buNone/>
            </a:pPr>
            <a:endParaRPr lang="en-US" dirty="0" smtClean="0">
              <a:uFillTx/>
            </a:endParaRPr>
          </a:p>
          <a:p>
            <a:endParaRPr lang="en-US" dirty="0">
              <a:uFillTx/>
            </a:endParaRPr>
          </a:p>
        </p:txBody>
      </p:sp>
      <p:pic>
        <p:nvPicPr>
          <p:cNvPr id="5122" name="Picture 2"/>
          <p:cNvPicPr>
            <a:picLocks noChangeAspect="1" noChangeArrowheads="1"/>
          </p:cNvPicPr>
          <p:nvPr/>
        </p:nvPicPr>
        <p:blipFill>
          <a:blip r:embed="rId3"/>
          <a:srcRect/>
          <a:stretch>
            <a:fillRect/>
          </a:stretch>
        </p:blipFill>
        <p:spPr bwMode="auto">
          <a:xfrm>
            <a:off x="3657600" y="1487091"/>
            <a:ext cx="5486400" cy="4348868"/>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685800"/>
            <a:ext cx="7772400" cy="1470025"/>
          </a:xfrm>
        </p:spPr>
        <p:txBody>
          <a:bodyPr/>
          <a:lstStyle/>
          <a:p>
            <a:pPr eaLnBrk="1" hangingPunct="1"/>
            <a:r>
              <a:rPr lang="en-US" altLang="en-US" sz="5400" b="1" dirty="0">
                <a:latin typeface="Tahoma" panose="020B0604030504040204" pitchFamily="34" charset="0"/>
                <a:ea typeface="Tahoma" panose="020B0604030504040204" pitchFamily="34" charset="0"/>
                <a:cs typeface="Tahoma" panose="020B0604030504040204" pitchFamily="34" charset="0"/>
              </a:rPr>
              <a:t>Questions? </a:t>
            </a:r>
            <a:r>
              <a:rPr lang="en-US" altLang="en-US" sz="5400" b="1" dirty="0" smtClean="0">
                <a:latin typeface="Tahoma" panose="020B0604030504040204" pitchFamily="34" charset="0"/>
                <a:ea typeface="Tahoma" panose="020B0604030504040204" pitchFamily="34" charset="0"/>
                <a:cs typeface="Tahoma" panose="020B0604030504040204" pitchFamily="34" charset="0"/>
              </a:rPr>
              <a:t>Comments? </a:t>
            </a:r>
            <a:endParaRPr lang="en-US" altLang="en-US" sz="5400" b="1" dirty="0" smtClean="0">
              <a:uFillTx/>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304800" y="3048000"/>
            <a:ext cx="8686800" cy="1981200"/>
          </a:xfrm>
        </p:spPr>
        <p:txBody>
          <a:bodyPr rtlCol="0">
            <a:normAutofit lnSpcReduction="10000"/>
          </a:bodyPr>
          <a:lstStyle/>
          <a:p>
            <a:pPr algn="l" eaLnBrk="1" fontAlgn="auto" hangingPunct="1">
              <a:spcBef>
                <a:spcPts val="0"/>
              </a:spcBef>
              <a:spcAft>
                <a:spcPts val="1200"/>
              </a:spcAft>
              <a:buFont typeface="Arial" pitchFamily="34" charset="0"/>
              <a:buNone/>
              <a:defRPr>
                <a:uFillTx/>
              </a:defRPr>
            </a:pPr>
            <a:r>
              <a:rPr lang="en-US" sz="2800" dirty="0" smtClean="0">
                <a:uFillTx/>
              </a:rPr>
              <a:t>Katelyn </a:t>
            </a:r>
            <a:r>
              <a:rPr lang="en-US" sz="2800" dirty="0" err="1" smtClean="0">
                <a:uFillTx/>
              </a:rPr>
              <a:t>Roedner</a:t>
            </a:r>
            <a:r>
              <a:rPr lang="en-US" sz="2800" dirty="0">
                <a:uFillTx/>
              </a:rPr>
              <a:t> </a:t>
            </a:r>
            <a:r>
              <a:rPr lang="en-US" sz="2800" dirty="0" smtClean="0">
                <a:uFillTx/>
              </a:rPr>
              <a:t>     </a:t>
            </a:r>
            <a:r>
              <a:rPr lang="en-US" sz="2800" dirty="0" smtClean="0">
                <a:uFillTx/>
                <a:sym typeface="Symbol"/>
              </a:rPr>
              <a:t>    </a:t>
            </a:r>
            <a:r>
              <a:rPr lang="en-US" sz="2800" dirty="0" smtClean="0">
                <a:uFillTx/>
              </a:rPr>
              <a:t>Catholic Charities Stockton Diocese</a:t>
            </a:r>
            <a:endParaRPr lang="en-US" sz="2800" dirty="0" smtClean="0">
              <a:uFillTx/>
            </a:endParaRPr>
          </a:p>
          <a:p>
            <a:pPr algn="l" eaLnBrk="1" fontAlgn="auto" hangingPunct="1">
              <a:spcBef>
                <a:spcPts val="0"/>
              </a:spcBef>
              <a:spcAft>
                <a:spcPts val="1200"/>
              </a:spcAft>
              <a:defRPr>
                <a:uFillTx/>
              </a:defRPr>
            </a:pPr>
            <a:r>
              <a:rPr lang="en-US" sz="2800" dirty="0" smtClean="0">
                <a:uFillTx/>
              </a:rPr>
              <a:t>Veronica Garibay     </a:t>
            </a:r>
            <a:r>
              <a:rPr lang="en-US" sz="2800" dirty="0">
                <a:uFillTx/>
                <a:sym typeface="Symbol"/>
              </a:rPr>
              <a:t>    </a:t>
            </a:r>
            <a:r>
              <a:rPr lang="en-US" sz="2800" dirty="0" smtClean="0">
                <a:uFillTx/>
              </a:rPr>
              <a:t>Leadership Counsel for Justice &amp; 				        Accountability</a:t>
            </a:r>
            <a:endParaRPr lang="en-US" sz="2800" dirty="0" smtClean="0">
              <a:uFillTx/>
            </a:endParaRPr>
          </a:p>
          <a:p>
            <a:pPr algn="l" eaLnBrk="1" fontAlgn="auto" hangingPunct="1">
              <a:spcBef>
                <a:spcPts val="0"/>
              </a:spcBef>
              <a:spcAft>
                <a:spcPts val="1200"/>
              </a:spcAft>
              <a:defRPr>
                <a:uFillTx/>
              </a:defRPr>
            </a:pPr>
            <a:r>
              <a:rPr lang="en-US" sz="2800" dirty="0" smtClean="0">
                <a:uFillTx/>
              </a:rPr>
              <a:t>Ella Wise                   </a:t>
            </a:r>
            <a:r>
              <a:rPr lang="en-US" sz="2800" dirty="0" smtClean="0">
                <a:uFillTx/>
                <a:sym typeface="Symbol"/>
              </a:rPr>
              <a:t>    </a:t>
            </a:r>
            <a:r>
              <a:rPr lang="en-US" sz="2800" dirty="0" smtClean="0">
                <a:uFillTx/>
              </a:rPr>
              <a:t>Natural Resources Defense Council</a:t>
            </a:r>
          </a:p>
        </p:txBody>
      </p:sp>
      <p:pic>
        <p:nvPicPr>
          <p:cNvPr id="4100" name="Picture 2"/>
          <p:cNvPicPr>
            <a:picLocks noChangeAspect="1" noChangeArrowheads="1"/>
          </p:cNvPicPr>
          <p:nvPr/>
        </p:nvPicPr>
        <p:blipFill>
          <a:blip r:embed="rId3"/>
          <a:srcRect/>
          <a:stretch>
            <a:fillRect/>
          </a:stretch>
        </p:blipFill>
        <p:spPr bwMode="auto">
          <a:xfrm>
            <a:off x="0" y="5524500"/>
            <a:ext cx="9220200" cy="939800"/>
          </a:xfrm>
          <a:prstGeom prst="rect">
            <a:avLst/>
          </a:prstGeom>
          <a:noFill/>
          <a:ln>
            <a:noFill/>
          </a:ln>
          <a:effectLst/>
        </p:spPr>
      </p:pic>
    </p:spTree>
    <p:extLst>
      <p:ext uri="{BB962C8B-B14F-4D97-AF65-F5344CB8AC3E}">
        <p14:creationId xmlns:p14="http://schemas.microsoft.com/office/powerpoint/2010/main" val="3995983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it’s not all fun and games…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8895549"/>
              </p:ext>
            </p:extLst>
          </p:nvPr>
        </p:nvGraphicFramePr>
        <p:xfrm>
          <a:off x="381000" y="1295400"/>
          <a:ext cx="8229600" cy="4236720"/>
        </p:xfrm>
        <a:graphic>
          <a:graphicData uri="http://schemas.openxmlformats.org/drawingml/2006/table">
            <a:tbl>
              <a:tblPr firstRow="1" bandRow="1">
                <a:tableStyleId>{5C22544A-7EE6-4342-B048-85BDC9FD1C3A}</a:tableStyleId>
              </a:tblPr>
              <a:tblGrid>
                <a:gridCol w="2057400"/>
                <a:gridCol w="2057400"/>
                <a:gridCol w="2057400"/>
                <a:gridCol w="2057400"/>
              </a:tblGrid>
              <a:tr h="675371">
                <a:tc>
                  <a:txBody>
                    <a:bodyPr/>
                    <a:lstStyle/>
                    <a:p>
                      <a:endParaRPr lang="en-US" dirty="0"/>
                    </a:p>
                  </a:txBody>
                  <a:tcPr/>
                </a:tc>
                <a:tc>
                  <a:txBody>
                    <a:bodyPr/>
                    <a:lstStyle/>
                    <a:p>
                      <a:r>
                        <a:rPr lang="en-US" dirty="0" smtClean="0"/>
                        <a:t>San Joaquin</a:t>
                      </a:r>
                      <a:endParaRPr lang="en-US" dirty="0"/>
                    </a:p>
                  </a:txBody>
                  <a:tcPr/>
                </a:tc>
                <a:tc>
                  <a:txBody>
                    <a:bodyPr/>
                    <a:lstStyle/>
                    <a:p>
                      <a:r>
                        <a:rPr lang="en-US" dirty="0" smtClean="0"/>
                        <a:t>Fresno</a:t>
                      </a:r>
                      <a:endParaRPr lang="en-US" dirty="0"/>
                    </a:p>
                  </a:txBody>
                  <a:tcPr/>
                </a:tc>
                <a:tc>
                  <a:txBody>
                    <a:bodyPr/>
                    <a:lstStyle/>
                    <a:p>
                      <a:r>
                        <a:rPr lang="en-US" dirty="0" smtClean="0"/>
                        <a:t>Kern</a:t>
                      </a:r>
                      <a:endParaRPr lang="en-US" dirty="0"/>
                    </a:p>
                  </a:txBody>
                  <a:tcPr/>
                </a:tc>
              </a:tr>
              <a:tr h="1458229">
                <a:tc>
                  <a:txBody>
                    <a:bodyPr/>
                    <a:lstStyle/>
                    <a:p>
                      <a:r>
                        <a:rPr lang="en-US" dirty="0" smtClean="0"/>
                        <a:t>Air quality (short term particle</a:t>
                      </a:r>
                      <a:r>
                        <a:rPr lang="en-US" baseline="0" dirty="0" smtClean="0"/>
                        <a:t> pollution – SOTA 2014)</a:t>
                      </a:r>
                      <a:endParaRPr lang="en-US" dirty="0" smtClean="0"/>
                    </a:p>
                  </a:txBody>
                  <a:tcPr/>
                </a:tc>
                <a:tc>
                  <a:txBody>
                    <a:bodyPr/>
                    <a:lstStyle/>
                    <a:p>
                      <a:r>
                        <a:rPr lang="en-US" dirty="0" smtClean="0"/>
                        <a:t>10</a:t>
                      </a:r>
                      <a:r>
                        <a:rPr lang="en-US" baseline="30000" dirty="0" smtClean="0"/>
                        <a:t>th</a:t>
                      </a:r>
                      <a:r>
                        <a:rPr lang="en-US" dirty="0" smtClean="0"/>
                        <a:t> in</a:t>
                      </a:r>
                      <a:r>
                        <a:rPr lang="en-US" baseline="0" dirty="0" smtClean="0"/>
                        <a:t> United States (SJ-SF-Oakland-Stockton)</a:t>
                      </a:r>
                      <a:endParaRPr lang="en-US" dirty="0"/>
                    </a:p>
                  </a:txBody>
                  <a:tcPr/>
                </a:tc>
                <a:tc>
                  <a:txBody>
                    <a:bodyPr/>
                    <a:lstStyle/>
                    <a:p>
                      <a:r>
                        <a:rPr lang="en-US" dirty="0" smtClean="0"/>
                        <a:t>1</a:t>
                      </a:r>
                      <a:r>
                        <a:rPr lang="en-US" baseline="30000" dirty="0" smtClean="0"/>
                        <a:t>st</a:t>
                      </a:r>
                      <a:r>
                        <a:rPr lang="en-US" dirty="0" smtClean="0"/>
                        <a:t> in the United States </a:t>
                      </a:r>
                      <a:endParaRPr lang="en-US" dirty="0"/>
                    </a:p>
                  </a:txBody>
                  <a:tcPr/>
                </a:tc>
                <a:tc>
                  <a:txBody>
                    <a:bodyPr/>
                    <a:lstStyle/>
                    <a:p>
                      <a:r>
                        <a:rPr lang="en-US" dirty="0" smtClean="0"/>
                        <a:t>3</a:t>
                      </a:r>
                      <a:r>
                        <a:rPr lang="en-US" baseline="30000" dirty="0" smtClean="0"/>
                        <a:t>rd</a:t>
                      </a:r>
                      <a:r>
                        <a:rPr lang="en-US" dirty="0" smtClean="0"/>
                        <a:t> in the United States (Bakersfield)</a:t>
                      </a:r>
                      <a:endParaRPr lang="en-US" dirty="0"/>
                    </a:p>
                  </a:txBody>
                  <a:tcPr/>
                </a:tc>
              </a:tr>
              <a:tr h="675371">
                <a:tc>
                  <a:txBody>
                    <a:bodyPr/>
                    <a:lstStyle/>
                    <a:p>
                      <a:r>
                        <a:rPr lang="en-US" dirty="0" smtClean="0"/>
                        <a:t>Poverty (below poverty line</a:t>
                      </a:r>
                      <a:r>
                        <a:rPr lang="en-US" baseline="0" dirty="0" smtClean="0"/>
                        <a:t> - US Census Bureau, 2012)</a:t>
                      </a:r>
                      <a:endParaRPr lang="en-US" dirty="0"/>
                    </a:p>
                  </a:txBody>
                  <a:tcPr/>
                </a:tc>
                <a:tc>
                  <a:txBody>
                    <a:bodyPr/>
                    <a:lstStyle/>
                    <a:p>
                      <a:r>
                        <a:rPr lang="en-US" dirty="0" smtClean="0"/>
                        <a:t>17.5 %</a:t>
                      </a:r>
                      <a:endParaRPr lang="en-US" dirty="0"/>
                    </a:p>
                  </a:txBody>
                  <a:tcPr/>
                </a:tc>
                <a:tc>
                  <a:txBody>
                    <a:bodyPr/>
                    <a:lstStyle/>
                    <a:p>
                      <a:r>
                        <a:rPr lang="en-US" dirty="0" smtClean="0"/>
                        <a:t>24.8 %</a:t>
                      </a:r>
                      <a:endParaRPr lang="en-US" dirty="0"/>
                    </a:p>
                  </a:txBody>
                  <a:tcPr/>
                </a:tc>
                <a:tc>
                  <a:txBody>
                    <a:bodyPr/>
                    <a:lstStyle/>
                    <a:p>
                      <a:r>
                        <a:rPr lang="en-US" dirty="0" smtClean="0"/>
                        <a:t>22.5</a:t>
                      </a:r>
                      <a:r>
                        <a:rPr lang="en-US" baseline="0" dirty="0" smtClean="0"/>
                        <a:t> %</a:t>
                      </a:r>
                      <a:endParaRPr lang="en-US" dirty="0"/>
                    </a:p>
                  </a:txBody>
                  <a:tcPr/>
                </a:tc>
              </a:tr>
              <a:tr h="675371">
                <a:tc>
                  <a:txBody>
                    <a:bodyPr/>
                    <a:lstStyle/>
                    <a:p>
                      <a:r>
                        <a:rPr lang="en-US" dirty="0" smtClean="0"/>
                        <a:t>Growth (by 2035, per CA</a:t>
                      </a:r>
                      <a:r>
                        <a:rPr lang="en-US" baseline="0" dirty="0" smtClean="0"/>
                        <a:t> </a:t>
                      </a:r>
                      <a:r>
                        <a:rPr lang="en-US" baseline="0" dirty="0" err="1" smtClean="0"/>
                        <a:t>Dept</a:t>
                      </a:r>
                      <a:r>
                        <a:rPr lang="en-US" baseline="0" dirty="0" smtClean="0"/>
                        <a:t> of Finance)</a:t>
                      </a:r>
                      <a:endParaRPr lang="en-US" dirty="0"/>
                    </a:p>
                  </a:txBody>
                  <a:tcPr/>
                </a:tc>
                <a:tc>
                  <a:txBody>
                    <a:bodyPr/>
                    <a:lstStyle/>
                    <a:p>
                      <a:r>
                        <a:rPr lang="en-US" dirty="0" smtClean="0"/>
                        <a:t>62 %</a:t>
                      </a:r>
                      <a:endParaRPr lang="en-US" dirty="0"/>
                    </a:p>
                  </a:txBody>
                  <a:tcPr/>
                </a:tc>
                <a:tc>
                  <a:txBody>
                    <a:bodyPr/>
                    <a:lstStyle/>
                    <a:p>
                      <a:r>
                        <a:rPr lang="en-US" dirty="0" smtClean="0"/>
                        <a:t>42 %</a:t>
                      </a:r>
                      <a:endParaRPr lang="en-US" dirty="0"/>
                    </a:p>
                  </a:txBody>
                  <a:tcPr/>
                </a:tc>
                <a:tc>
                  <a:txBody>
                    <a:bodyPr/>
                    <a:lstStyle/>
                    <a:p>
                      <a:r>
                        <a:rPr lang="en-US" dirty="0" smtClean="0"/>
                        <a:t>75 %</a:t>
                      </a:r>
                      <a:endParaRPr lang="en-US" dirty="0"/>
                    </a:p>
                  </a:txBody>
                  <a:tcPr/>
                </a:tc>
              </a:tr>
            </a:tbl>
          </a:graphicData>
        </a:graphic>
      </p:graphicFrame>
    </p:spTree>
    <p:extLst>
      <p:ext uri="{BB962C8B-B14F-4D97-AF65-F5344CB8AC3E}">
        <p14:creationId xmlns:p14="http://schemas.microsoft.com/office/powerpoint/2010/main" val="334983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095500"/>
            <a:ext cx="9372600" cy="4838700"/>
          </a:xfrm>
          <a:prstGeom prst="rect">
            <a:avLst/>
          </a:prstGeom>
          <a:solidFill>
            <a:schemeClr val="bg1"/>
          </a:solidFill>
          <a:ln>
            <a:noFill/>
          </a:ln>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
        <p:nvSpPr>
          <p:cNvPr id="4098" name="Title 1"/>
          <p:cNvSpPr>
            <a:spLocks noGrp="1"/>
          </p:cNvSpPr>
          <p:nvPr>
            <p:ph type="ctrTitle"/>
          </p:nvPr>
        </p:nvSpPr>
        <p:spPr>
          <a:xfrm>
            <a:off x="990600" y="304800"/>
            <a:ext cx="7772400" cy="1470025"/>
          </a:xfrm>
        </p:spPr>
        <p:txBody>
          <a:bodyPr/>
          <a:lstStyle/>
          <a:p>
            <a:pPr eaLnBrk="1" hangingPunct="1"/>
            <a:r>
              <a:rPr lang="en-US" altLang="en-US" sz="5400" b="1" dirty="0" smtClean="0">
                <a:uFillTx/>
                <a:latin typeface="Tahoma" panose="020B0604030504040204" pitchFamily="34" charset="0"/>
                <a:ea typeface="Tahoma" panose="020B0604030504040204" pitchFamily="34" charset="0"/>
                <a:cs typeface="Tahoma" panose="020B0604030504040204" pitchFamily="34" charset="0"/>
              </a:rPr>
              <a:t>San Joaquin and Stanislaus</a:t>
            </a:r>
            <a:endParaRPr lang="en-US" altLang="en-US" sz="5400" b="1" dirty="0" smtClean="0">
              <a:uFillTx/>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http://www.sjvpartnership.org/uploaded_files/fck/WIAGrantMapRev10-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9685" y="2362200"/>
            <a:ext cx="3338715" cy="437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971800" y="2438400"/>
            <a:ext cx="1295400" cy="1143000"/>
          </a:xfrm>
          <a:prstGeom prst="ellipse">
            <a:avLst/>
          </a:prstGeom>
          <a:noFill/>
          <a:ln w="3810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0" y="1981200"/>
            <a:ext cx="9144000" cy="228600"/>
          </a:xfrm>
          <a:prstGeom prst="rect">
            <a:avLst/>
          </a:prstGeom>
        </p:spPr>
        <p:style>
          <a:lnRef idx="1">
            <a:schemeClr val="accen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1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Northern SJ Valley</a:t>
            </a:r>
            <a:endParaRPr lang="en-US" dirty="0"/>
          </a:p>
        </p:txBody>
      </p:sp>
      <p:sp>
        <p:nvSpPr>
          <p:cNvPr id="3" name="Content Placeholder 2"/>
          <p:cNvSpPr>
            <a:spLocks noGrp="1"/>
          </p:cNvSpPr>
          <p:nvPr>
            <p:ph idx="1"/>
          </p:nvPr>
        </p:nvSpPr>
        <p:spPr/>
        <p:txBody>
          <a:bodyPr/>
          <a:lstStyle/>
          <a:p>
            <a:r>
              <a:rPr lang="en-US" sz="2000" dirty="0" smtClean="0"/>
              <a:t>San Joaquin COG staff recommended Scenario C, we advocated for D. Adopted plan a hybrid of C and D.</a:t>
            </a:r>
          </a:p>
          <a:p>
            <a:r>
              <a:rPr lang="en-US" sz="2000" dirty="0" smtClean="0"/>
              <a:t>Stanislaus COG staff recommended Scenario B, we advocated for D. Board over-ruled staff and adopted a plan based on C.</a:t>
            </a:r>
          </a:p>
          <a:p>
            <a:r>
              <a:rPr lang="en-US" sz="2000" dirty="0" smtClean="0"/>
              <a:t>San Joaquin County reduced road construction spending by 26%, increased active transportation spending by 78%, and transit by 28%.</a:t>
            </a:r>
          </a:p>
          <a:p>
            <a:r>
              <a:rPr lang="en-US" sz="2000" dirty="0" smtClean="0"/>
              <a:t>Stanislaus County reduced the loss of farmland by over 30% compared to business as usual.</a:t>
            </a:r>
          </a:p>
          <a:p>
            <a:r>
              <a:rPr lang="en-US" sz="2000" dirty="0" smtClean="0"/>
              <a:t>Both achieved dramatic (if questionable) GHG </a:t>
            </a:r>
          </a:p>
          <a:p>
            <a:pPr marL="0" indent="0">
              <a:buNone/>
            </a:pPr>
            <a:r>
              <a:rPr lang="en-US" sz="2000" dirty="0" smtClean="0"/>
              <a:t>reductions – greater than 20%.</a:t>
            </a:r>
          </a:p>
          <a:p>
            <a:r>
              <a:rPr lang="en-US" sz="2000" dirty="0" smtClean="0"/>
              <a:t> Beginning a shift in culture and already working </a:t>
            </a:r>
          </a:p>
          <a:p>
            <a:pPr marL="0" indent="0">
              <a:buNone/>
            </a:pPr>
            <a:r>
              <a:rPr lang="en-US" sz="2000" dirty="0" smtClean="0"/>
              <a:t>on implementation.</a:t>
            </a:r>
          </a:p>
          <a:p>
            <a:pPr marL="0" indent="0">
              <a:buNone/>
            </a:pPr>
            <a:r>
              <a:rPr lang="en-US" sz="1000" i="1" dirty="0" smtClean="0"/>
              <a:t>						Ripon almond blossoms (Ripon Chamber)</a:t>
            </a:r>
            <a:endParaRPr lang="en-US" sz="1000"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962400"/>
            <a:ext cx="2385011" cy="1788031"/>
          </a:xfrm>
          <a:prstGeom prst="rect">
            <a:avLst/>
          </a:prstGeom>
        </p:spPr>
      </p:pic>
    </p:spTree>
    <p:extLst>
      <p:ext uri="{BB962C8B-B14F-4D97-AF65-F5344CB8AC3E}">
        <p14:creationId xmlns:p14="http://schemas.microsoft.com/office/powerpoint/2010/main" val="388837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in Northern SJ Valley</a:t>
            </a:r>
            <a:endParaRPr lang="en-US" dirty="0"/>
          </a:p>
        </p:txBody>
      </p:sp>
      <p:sp>
        <p:nvSpPr>
          <p:cNvPr id="3" name="Content Placeholder 2"/>
          <p:cNvSpPr>
            <a:spLocks noGrp="1"/>
          </p:cNvSpPr>
          <p:nvPr>
            <p:ph idx="1"/>
          </p:nvPr>
        </p:nvSpPr>
        <p:spPr/>
        <p:txBody>
          <a:bodyPr/>
          <a:lstStyle/>
          <a:p>
            <a:r>
              <a:rPr lang="en-US" dirty="0" smtClean="0"/>
              <a:t>Broad-based community coalitions – including builders &amp; business!</a:t>
            </a:r>
          </a:p>
          <a:p>
            <a:r>
              <a:rPr lang="en-US" dirty="0" smtClean="0"/>
              <a:t>Positive relationships with COG staff and Board members.</a:t>
            </a:r>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endParaRPr lang="en-US" sz="1000" i="1" dirty="0" smtClean="0"/>
          </a:p>
          <a:p>
            <a:pPr marL="0" indent="0">
              <a:buNone/>
            </a:pPr>
            <a:endParaRPr lang="en-US" sz="1000" i="1" dirty="0"/>
          </a:p>
          <a:p>
            <a:pPr marL="0" indent="0">
              <a:buNone/>
            </a:pPr>
            <a:r>
              <a:rPr lang="en-US" sz="1000" i="1" dirty="0" smtClean="0"/>
              <a:t>				</a:t>
            </a:r>
          </a:p>
          <a:p>
            <a:pPr marL="0" indent="0">
              <a:buNone/>
            </a:pPr>
            <a:r>
              <a:rPr lang="en-US" sz="1000" i="1" dirty="0"/>
              <a:t>	</a:t>
            </a:r>
            <a:r>
              <a:rPr lang="en-US" sz="1000" i="1" dirty="0" smtClean="0"/>
              <a:t>				Downtown Stockton waterfront (Stockton City Limits)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276600"/>
            <a:ext cx="3530600" cy="2345991"/>
          </a:xfrm>
          <a:prstGeom prst="rect">
            <a:avLst/>
          </a:prstGeom>
        </p:spPr>
      </p:pic>
    </p:spTree>
    <p:extLst>
      <p:ext uri="{BB962C8B-B14F-4D97-AF65-F5344CB8AC3E}">
        <p14:creationId xmlns:p14="http://schemas.microsoft.com/office/powerpoint/2010/main" val="8280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Northern SJ Valley</a:t>
            </a:r>
            <a:endParaRPr lang="en-US" dirty="0"/>
          </a:p>
        </p:txBody>
      </p:sp>
      <p:sp>
        <p:nvSpPr>
          <p:cNvPr id="3" name="Content Placeholder 2"/>
          <p:cNvSpPr>
            <a:spLocks noGrp="1"/>
          </p:cNvSpPr>
          <p:nvPr>
            <p:ph idx="1"/>
          </p:nvPr>
        </p:nvSpPr>
        <p:spPr/>
        <p:txBody>
          <a:bodyPr/>
          <a:lstStyle/>
          <a:p>
            <a:r>
              <a:rPr lang="en-US" sz="2800" dirty="0" smtClean="0"/>
              <a:t>Political will</a:t>
            </a:r>
          </a:p>
          <a:p>
            <a:r>
              <a:rPr lang="en-US" sz="2800" dirty="0" smtClean="0"/>
              <a:t>Commuter culture</a:t>
            </a:r>
          </a:p>
          <a:p>
            <a:r>
              <a:rPr lang="en-US" sz="2800" dirty="0" smtClean="0"/>
              <a:t>Modeling &amp; inter-regional travel</a:t>
            </a:r>
          </a:p>
          <a:p>
            <a:r>
              <a:rPr lang="en-US" sz="2800" dirty="0" smtClean="0"/>
              <a:t>Public participation</a:t>
            </a:r>
          </a:p>
          <a:p>
            <a:pPr marL="0" indent="0">
              <a:buNone/>
            </a:pPr>
            <a:r>
              <a:rPr lang="en-US" sz="1000" dirty="0" smtClean="0"/>
              <a:t>					</a:t>
            </a:r>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endParaRPr lang="en-US" sz="1000" dirty="0" smtClean="0"/>
          </a:p>
          <a:p>
            <a:pPr marL="0" indent="0">
              <a:buNone/>
            </a:pPr>
            <a:endParaRPr lang="en-US" sz="1000" dirty="0"/>
          </a:p>
          <a:p>
            <a:pPr marL="0" indent="0">
              <a:buNone/>
            </a:pPr>
            <a:r>
              <a:rPr lang="en-US" sz="1000" dirty="0"/>
              <a:t>	</a:t>
            </a:r>
            <a:r>
              <a:rPr lang="en-US" sz="1000" dirty="0" smtClean="0"/>
              <a:t>				Sacramento-San Joaquin Delta (Restore the Delta)</a:t>
            </a:r>
            <a:endParaRPr lang="en-US" sz="1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657600"/>
            <a:ext cx="4114800" cy="2314575"/>
          </a:xfrm>
          <a:prstGeom prst="rect">
            <a:avLst/>
          </a:prstGeom>
        </p:spPr>
      </p:pic>
    </p:spTree>
    <p:extLst>
      <p:ext uri="{BB962C8B-B14F-4D97-AF65-F5344CB8AC3E}">
        <p14:creationId xmlns:p14="http://schemas.microsoft.com/office/powerpoint/2010/main" val="87904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Forward…</a:t>
            </a:r>
            <a:endParaRPr lang="en-US" dirty="0"/>
          </a:p>
        </p:txBody>
      </p:sp>
      <p:sp>
        <p:nvSpPr>
          <p:cNvPr id="3" name="Content Placeholder 2"/>
          <p:cNvSpPr>
            <a:spLocks noGrp="1"/>
          </p:cNvSpPr>
          <p:nvPr>
            <p:ph idx="1"/>
          </p:nvPr>
        </p:nvSpPr>
        <p:spPr/>
        <p:txBody>
          <a:bodyPr/>
          <a:lstStyle/>
          <a:p>
            <a:r>
              <a:rPr lang="en-US" dirty="0" smtClean="0"/>
              <a:t>Inter-regional trips</a:t>
            </a:r>
          </a:p>
          <a:p>
            <a:r>
              <a:rPr lang="en-US" dirty="0" smtClean="0"/>
              <a:t>Improve modeling</a:t>
            </a:r>
          </a:p>
          <a:p>
            <a:r>
              <a:rPr lang="en-US" dirty="0" smtClean="0"/>
              <a:t>Revisit targets</a:t>
            </a:r>
          </a:p>
          <a:p>
            <a:pPr marL="800100" lvl="2" indent="0">
              <a:buNone/>
            </a:pPr>
            <a:endParaRPr lang="en-US" dirty="0"/>
          </a:p>
          <a:p>
            <a:pPr marL="800100" lvl="2" indent="0">
              <a:buNone/>
            </a:pPr>
            <a:endParaRPr lang="en-US" sz="1000" i="1" dirty="0" smtClean="0"/>
          </a:p>
          <a:p>
            <a:pPr marL="800100" lvl="2" indent="0">
              <a:buNone/>
            </a:pPr>
            <a:endParaRPr lang="en-US" sz="1000" i="1" dirty="0"/>
          </a:p>
          <a:p>
            <a:pPr marL="800100" lvl="2" indent="0">
              <a:buNone/>
            </a:pPr>
            <a:r>
              <a:rPr lang="en-US" sz="1000" i="1" dirty="0" smtClean="0"/>
              <a:t>					Wood Colony tree, Stanislaus County (Save Wood Colony)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371600"/>
            <a:ext cx="4038600" cy="269646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787285378"/>
              </p:ext>
            </p:extLst>
          </p:nvPr>
        </p:nvGraphicFramePr>
        <p:xfrm>
          <a:off x="418147" y="4419600"/>
          <a:ext cx="8116251" cy="1600201"/>
        </p:xfrm>
        <a:graphic>
          <a:graphicData uri="http://schemas.openxmlformats.org/drawingml/2006/table">
            <a:tbl>
              <a:tblPr firstRow="1" firstCol="1" bandRow="1">
                <a:tableStyleId>{5C22544A-7EE6-4342-B048-85BDC9FD1C3A}</a:tableStyleId>
              </a:tblPr>
              <a:tblGrid>
                <a:gridCol w="1239695"/>
                <a:gridCol w="936018"/>
                <a:gridCol w="1518806"/>
                <a:gridCol w="228710"/>
                <a:gridCol w="1069009"/>
                <a:gridCol w="1523041"/>
                <a:gridCol w="1600972"/>
              </a:tblGrid>
              <a:tr h="954421">
                <a:tc>
                  <a:txBody>
                    <a:bodyPr/>
                    <a:lstStyle/>
                    <a:p>
                      <a:pPr marL="0" marR="0" algn="r">
                        <a:lnSpc>
                          <a:spcPct val="107000"/>
                        </a:lnSpc>
                        <a:spcBef>
                          <a:spcPts val="0"/>
                        </a:spcBef>
                        <a:spcAft>
                          <a:spcPts val="0"/>
                        </a:spcAft>
                      </a:pPr>
                      <a:r>
                        <a:rPr lang="en-US" sz="1200" dirty="0">
                          <a:effectLst/>
                        </a:rPr>
                        <a:t>SJV COGS</a:t>
                      </a:r>
                      <a:endParaRPr lang="en-US" sz="1100" dirty="0">
                        <a:effectLst/>
                      </a:endParaRPr>
                    </a:p>
                    <a:p>
                      <a:pPr marL="0" marR="0" algn="r">
                        <a:lnSpc>
                          <a:spcPct val="107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2020 Assigned</a:t>
                      </a:r>
                      <a:endParaRPr lang="en-US" sz="11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200">
                          <a:effectLst/>
                        </a:rPr>
                        <a:t>2020 SCS Projection</a:t>
                      </a:r>
                      <a:endParaRPr lang="en-US" sz="11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2035 Assigned</a:t>
                      </a:r>
                      <a:endParaRPr lang="en-US" sz="11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200">
                          <a:effectLst/>
                        </a:rPr>
                        <a:t>2035 SCS Projection</a:t>
                      </a:r>
                      <a:endParaRPr lang="en-US" sz="1100">
                        <a:effectLst/>
                        <a:latin typeface="Calibri"/>
                        <a:ea typeface="Calibri"/>
                        <a:cs typeface="Times New Roman"/>
                      </a:endParaRPr>
                    </a:p>
                  </a:txBody>
                  <a:tcPr marL="68580" marR="68580" marT="0" marB="0" anchor="ctr"/>
                </a:tc>
                <a:tc>
                  <a:txBody>
                    <a:bodyPr/>
                    <a:lstStyle/>
                    <a:p>
                      <a:pPr marL="0" marR="0" algn="ctr">
                        <a:lnSpc>
                          <a:spcPct val="107000"/>
                        </a:lnSpc>
                        <a:spcBef>
                          <a:spcPts val="0"/>
                        </a:spcBef>
                        <a:spcAft>
                          <a:spcPts val="0"/>
                        </a:spcAft>
                      </a:pPr>
                      <a:r>
                        <a:rPr lang="en-US" sz="1200" dirty="0">
                          <a:effectLst/>
                        </a:rPr>
                        <a:t>SCS Exceeded Target?</a:t>
                      </a:r>
                      <a:endParaRPr lang="en-US" sz="1100" dirty="0">
                        <a:effectLst/>
                        <a:latin typeface="Calibri"/>
                        <a:ea typeface="Calibri"/>
                        <a:cs typeface="Times New Roman"/>
                      </a:endParaRPr>
                    </a:p>
                  </a:txBody>
                  <a:tcPr marL="68580" marR="68580" marT="0" marB="0" anchor="ctr"/>
                </a:tc>
              </a:tr>
              <a:tr h="322890">
                <a:tc>
                  <a:txBody>
                    <a:bodyPr/>
                    <a:lstStyle/>
                    <a:p>
                      <a:pPr marL="0" marR="0">
                        <a:lnSpc>
                          <a:spcPct val="107000"/>
                        </a:lnSpc>
                        <a:spcBef>
                          <a:spcPts val="0"/>
                        </a:spcBef>
                        <a:spcAft>
                          <a:spcPts val="0"/>
                        </a:spcAft>
                      </a:pPr>
                      <a:r>
                        <a:rPr lang="en-US" sz="1200" dirty="0">
                          <a:effectLst/>
                        </a:rPr>
                        <a:t>San Joaquin</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-24.4%</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-10%</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-23.7%</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2020, 2035</a:t>
                      </a:r>
                      <a:endParaRPr lang="en-US" sz="1100">
                        <a:effectLst/>
                        <a:latin typeface="Calibri"/>
                        <a:ea typeface="Calibri"/>
                        <a:cs typeface="Times New Roman"/>
                      </a:endParaRPr>
                    </a:p>
                  </a:txBody>
                  <a:tcPr marL="68580" marR="68580" marT="0" marB="0"/>
                </a:tc>
              </a:tr>
              <a:tr h="322890">
                <a:tc>
                  <a:txBody>
                    <a:bodyPr/>
                    <a:lstStyle/>
                    <a:p>
                      <a:pPr marL="0" marR="0">
                        <a:lnSpc>
                          <a:spcPct val="107000"/>
                        </a:lnSpc>
                        <a:spcBef>
                          <a:spcPts val="0"/>
                        </a:spcBef>
                        <a:spcAft>
                          <a:spcPts val="0"/>
                        </a:spcAft>
                      </a:pPr>
                      <a:r>
                        <a:rPr lang="en-US" sz="1200" dirty="0">
                          <a:effectLst/>
                        </a:rPr>
                        <a:t>Stanislaus</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-5%</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effectLst/>
                        </a:rPr>
                        <a:t>-</a:t>
                      </a:r>
                      <a:r>
                        <a:rPr lang="en-US" sz="1200" dirty="0" smtClean="0">
                          <a:effectLst/>
                        </a:rPr>
                        <a:t>24-26%</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a:effectLst/>
                        </a:rPr>
                        <a:t>-10%</a:t>
                      </a:r>
                      <a:endParaRPr lang="en-US" sz="110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effectLst/>
                        </a:rPr>
                        <a:t>-</a:t>
                      </a:r>
                      <a:r>
                        <a:rPr lang="en-US" sz="1200" dirty="0" smtClean="0">
                          <a:effectLst/>
                        </a:rPr>
                        <a:t>21-22%</a:t>
                      </a:r>
                      <a:endParaRPr lang="en-US" sz="1100" dirty="0">
                        <a:effectLst/>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200" dirty="0">
                          <a:effectLst/>
                        </a:rPr>
                        <a:t>2020, 2035</a:t>
                      </a:r>
                      <a:endParaRPr lang="en-US" sz="1100" dirty="0">
                        <a:effectLst/>
                        <a:latin typeface="Calibri"/>
                        <a:ea typeface="Calibri"/>
                        <a:cs typeface="Times New Roman"/>
                      </a:endParaRPr>
                    </a:p>
                  </a:txBody>
                  <a:tcPr marL="68580" marR="68580" marT="0" marB="0"/>
                </a:tc>
              </a:tr>
            </a:tbl>
          </a:graphicData>
        </a:graphic>
      </p:graphicFrame>
      <p:sp>
        <p:nvSpPr>
          <p:cNvPr id="10" name="Rectangle 4"/>
          <p:cNvSpPr>
            <a:spLocks noChangeArrowheads="1"/>
          </p:cNvSpPr>
          <p:nvPr/>
        </p:nvSpPr>
        <p:spPr bwMode="auto">
          <a:xfrm>
            <a:off x="1401763"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05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Transportation Spending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9333131"/>
              </p:ext>
            </p:extLst>
          </p:nvPr>
        </p:nvGraphicFramePr>
        <p:xfrm>
          <a:off x="9525" y="1905000"/>
          <a:ext cx="4572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906405148"/>
              </p:ext>
            </p:extLst>
          </p:nvPr>
        </p:nvGraphicFramePr>
        <p:xfrm>
          <a:off x="4572000" y="1905000"/>
          <a:ext cx="457200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990600" y="3045023"/>
            <a:ext cx="685800" cy="307777"/>
          </a:xfrm>
          <a:prstGeom prst="rect">
            <a:avLst/>
          </a:prstGeom>
          <a:noFill/>
        </p:spPr>
        <p:txBody>
          <a:bodyPr wrap="square" rtlCol="0">
            <a:spAutoFit/>
          </a:bodyPr>
          <a:lstStyle/>
          <a:p>
            <a:r>
              <a:rPr lang="en-US" sz="1400" b="1" dirty="0" smtClean="0"/>
              <a:t>-36%</a:t>
            </a:r>
            <a:endParaRPr lang="en-US" sz="2800" b="1" dirty="0"/>
          </a:p>
        </p:txBody>
      </p:sp>
      <p:sp>
        <p:nvSpPr>
          <p:cNvPr id="7" name="TextBox 6"/>
          <p:cNvSpPr txBox="1"/>
          <p:nvPr/>
        </p:nvSpPr>
        <p:spPr>
          <a:xfrm>
            <a:off x="1752600" y="3273623"/>
            <a:ext cx="685800" cy="307777"/>
          </a:xfrm>
          <a:prstGeom prst="rect">
            <a:avLst/>
          </a:prstGeom>
          <a:noFill/>
        </p:spPr>
        <p:txBody>
          <a:bodyPr wrap="square" rtlCol="0">
            <a:spAutoFit/>
          </a:bodyPr>
          <a:lstStyle/>
          <a:p>
            <a:r>
              <a:rPr lang="en-US" sz="1400" b="1" dirty="0" smtClean="0"/>
              <a:t>-32%</a:t>
            </a:r>
            <a:endParaRPr lang="en-US" sz="2800" b="1" dirty="0"/>
          </a:p>
        </p:txBody>
      </p:sp>
      <p:sp>
        <p:nvSpPr>
          <p:cNvPr id="8" name="TextBox 7"/>
          <p:cNvSpPr txBox="1"/>
          <p:nvPr/>
        </p:nvSpPr>
        <p:spPr>
          <a:xfrm>
            <a:off x="2667000" y="3883223"/>
            <a:ext cx="685800" cy="307777"/>
          </a:xfrm>
          <a:prstGeom prst="rect">
            <a:avLst/>
          </a:prstGeom>
          <a:noFill/>
        </p:spPr>
        <p:txBody>
          <a:bodyPr wrap="square" rtlCol="0">
            <a:spAutoFit/>
          </a:bodyPr>
          <a:lstStyle/>
          <a:p>
            <a:r>
              <a:rPr lang="en-US" sz="1400" b="1" dirty="0" smtClean="0"/>
              <a:t>+25%</a:t>
            </a:r>
            <a:endParaRPr lang="en-US" sz="2800" b="1" dirty="0"/>
          </a:p>
        </p:txBody>
      </p:sp>
      <p:sp>
        <p:nvSpPr>
          <p:cNvPr id="9" name="TextBox 8"/>
          <p:cNvSpPr txBox="1"/>
          <p:nvPr/>
        </p:nvSpPr>
        <p:spPr>
          <a:xfrm>
            <a:off x="3657600" y="3048000"/>
            <a:ext cx="685800" cy="307777"/>
          </a:xfrm>
          <a:prstGeom prst="rect">
            <a:avLst/>
          </a:prstGeom>
          <a:noFill/>
        </p:spPr>
        <p:txBody>
          <a:bodyPr wrap="square" rtlCol="0">
            <a:spAutoFit/>
          </a:bodyPr>
          <a:lstStyle/>
          <a:p>
            <a:r>
              <a:rPr lang="en-US" sz="1400" b="1" dirty="0" smtClean="0"/>
              <a:t>+132%</a:t>
            </a:r>
            <a:endParaRPr lang="en-US" sz="2800" b="1" dirty="0"/>
          </a:p>
        </p:txBody>
      </p:sp>
      <p:sp>
        <p:nvSpPr>
          <p:cNvPr id="10" name="TextBox 9"/>
          <p:cNvSpPr txBox="1"/>
          <p:nvPr/>
        </p:nvSpPr>
        <p:spPr>
          <a:xfrm>
            <a:off x="5562600" y="2971800"/>
            <a:ext cx="685800" cy="307777"/>
          </a:xfrm>
          <a:prstGeom prst="rect">
            <a:avLst/>
          </a:prstGeom>
          <a:noFill/>
        </p:spPr>
        <p:txBody>
          <a:bodyPr wrap="square" rtlCol="0">
            <a:spAutoFit/>
          </a:bodyPr>
          <a:lstStyle/>
          <a:p>
            <a:r>
              <a:rPr lang="en-US" sz="1400" b="1" dirty="0" smtClean="0"/>
              <a:t>-26%</a:t>
            </a:r>
            <a:endParaRPr lang="en-US" sz="2800" b="1" dirty="0"/>
          </a:p>
        </p:txBody>
      </p:sp>
      <p:sp>
        <p:nvSpPr>
          <p:cNvPr id="11" name="TextBox 10"/>
          <p:cNvSpPr txBox="1"/>
          <p:nvPr/>
        </p:nvSpPr>
        <p:spPr>
          <a:xfrm>
            <a:off x="7239000" y="3959423"/>
            <a:ext cx="685800" cy="307777"/>
          </a:xfrm>
          <a:prstGeom prst="rect">
            <a:avLst/>
          </a:prstGeom>
          <a:noFill/>
        </p:spPr>
        <p:txBody>
          <a:bodyPr wrap="square" rtlCol="0">
            <a:spAutoFit/>
          </a:bodyPr>
          <a:lstStyle/>
          <a:p>
            <a:r>
              <a:rPr lang="en-US" sz="1400" b="1" dirty="0" smtClean="0"/>
              <a:t>+78%</a:t>
            </a:r>
            <a:endParaRPr lang="en-US" sz="2800" b="1" dirty="0"/>
          </a:p>
        </p:txBody>
      </p:sp>
      <p:sp>
        <p:nvSpPr>
          <p:cNvPr id="12" name="TextBox 11"/>
          <p:cNvSpPr txBox="1"/>
          <p:nvPr/>
        </p:nvSpPr>
        <p:spPr>
          <a:xfrm>
            <a:off x="8153400" y="2968823"/>
            <a:ext cx="685800" cy="307777"/>
          </a:xfrm>
          <a:prstGeom prst="rect">
            <a:avLst/>
          </a:prstGeom>
          <a:noFill/>
        </p:spPr>
        <p:txBody>
          <a:bodyPr wrap="square" rtlCol="0">
            <a:spAutoFit/>
          </a:bodyPr>
          <a:lstStyle/>
          <a:p>
            <a:r>
              <a:rPr lang="en-US" sz="1400" b="1" dirty="0" smtClean="0"/>
              <a:t>+28%</a:t>
            </a:r>
            <a:endParaRPr lang="en-US" sz="2800" b="1" dirty="0"/>
          </a:p>
        </p:txBody>
      </p:sp>
      <p:sp>
        <p:nvSpPr>
          <p:cNvPr id="13" name="TextBox 12"/>
          <p:cNvSpPr txBox="1"/>
          <p:nvPr/>
        </p:nvSpPr>
        <p:spPr>
          <a:xfrm>
            <a:off x="6324600" y="2895600"/>
            <a:ext cx="685800" cy="307777"/>
          </a:xfrm>
          <a:prstGeom prst="rect">
            <a:avLst/>
          </a:prstGeom>
          <a:noFill/>
        </p:spPr>
        <p:txBody>
          <a:bodyPr wrap="square" rtlCol="0">
            <a:spAutoFit/>
          </a:bodyPr>
          <a:lstStyle/>
          <a:p>
            <a:r>
              <a:rPr lang="en-US" sz="1400" b="1" dirty="0" smtClean="0"/>
              <a:t>+15%</a:t>
            </a:r>
            <a:endParaRPr lang="en-US" sz="2800" b="1" dirty="0"/>
          </a:p>
        </p:txBody>
      </p:sp>
    </p:spTree>
    <p:extLst>
      <p:ext uri="{BB962C8B-B14F-4D97-AF65-F5344CB8AC3E}">
        <p14:creationId xmlns:p14="http://schemas.microsoft.com/office/powerpoint/2010/main" val="1145556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26842</TotalTime>
  <Words>2035</Words>
  <Application>Microsoft Office PowerPoint</Application>
  <PresentationFormat>On-screen Show (4:3)</PresentationFormat>
  <Paragraphs>253</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SB 375 in the  San Joaquin Valley</vt:lpstr>
      <vt:lpstr>Welcome to San Joaquin Valley!</vt:lpstr>
      <vt:lpstr>But it’s not all fun and games…</vt:lpstr>
      <vt:lpstr>San Joaquin and Stanislaus</vt:lpstr>
      <vt:lpstr>Success in Northern SJ Valley</vt:lpstr>
      <vt:lpstr>Success in Northern SJ Valley</vt:lpstr>
      <vt:lpstr>Challenges in Northern SJ Valley</vt:lpstr>
      <vt:lpstr>Going Forward…</vt:lpstr>
      <vt:lpstr>Improved Transportation Spending</vt:lpstr>
      <vt:lpstr>Fresno</vt:lpstr>
      <vt:lpstr>Success in Fresno </vt:lpstr>
      <vt:lpstr>Scenario Comparison </vt:lpstr>
      <vt:lpstr>Success in Fresno </vt:lpstr>
      <vt:lpstr>Challenges</vt:lpstr>
      <vt:lpstr>Fresno: Moving Forward </vt:lpstr>
      <vt:lpstr>Kern</vt:lpstr>
      <vt:lpstr>Kern: Partners</vt:lpstr>
      <vt:lpstr>Kern: Policy wins</vt:lpstr>
      <vt:lpstr>Kern: Process wins</vt:lpstr>
      <vt:lpstr>Kern: Challenges</vt:lpstr>
      <vt:lpstr>Kern: Moving forward</vt:lpstr>
      <vt:lpstr>Questions? Comments?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Carey Knecht</dc:creator>
  <cp:lastModifiedBy>Carey Knecht</cp:lastModifiedBy>
  <cp:revision>85</cp:revision>
  <dcterms:created xsi:type="dcterms:W3CDTF">2013-02-15T19:09:04Z</dcterms:created>
  <dcterms:modified xsi:type="dcterms:W3CDTF">2014-09-16T17:39:19Z</dcterms:modified>
</cp:coreProperties>
</file>